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94" r:id="rId2"/>
    <p:sldId id="295" r:id="rId3"/>
    <p:sldId id="293" r:id="rId4"/>
    <p:sldId id="297" r:id="rId5"/>
    <p:sldId id="296" r:id="rId6"/>
    <p:sldId id="266" r:id="rId7"/>
    <p:sldId id="267" r:id="rId8"/>
    <p:sldId id="268" r:id="rId9"/>
    <p:sldId id="314" r:id="rId10"/>
    <p:sldId id="315" r:id="rId11"/>
    <p:sldId id="304" r:id="rId12"/>
    <p:sldId id="305" r:id="rId13"/>
    <p:sldId id="306" r:id="rId14"/>
    <p:sldId id="307" r:id="rId15"/>
    <p:sldId id="313" r:id="rId16"/>
    <p:sldId id="308" r:id="rId17"/>
    <p:sldId id="309" r:id="rId18"/>
    <p:sldId id="310" r:id="rId19"/>
    <p:sldId id="311" r:id="rId20"/>
    <p:sldId id="312" r:id="rId21"/>
    <p:sldId id="269" r:id="rId22"/>
    <p:sldId id="298" r:id="rId23"/>
    <p:sldId id="316" r:id="rId24"/>
    <p:sldId id="321" r:id="rId25"/>
    <p:sldId id="317" r:id="rId26"/>
    <p:sldId id="318" r:id="rId27"/>
    <p:sldId id="292" r:id="rId28"/>
    <p:sldId id="320" r:id="rId29"/>
    <p:sldId id="319" r:id="rId30"/>
  </p:sldIdLst>
  <p:sldSz cx="9144000" cy="6858000" type="screen4x3"/>
  <p:notesSz cx="6858000" cy="9144000"/>
  <p:defaultTextStyle>
    <a:defPPr>
      <a:defRPr lang="en-C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16">
          <p15:clr>
            <a:srgbClr val="A4A3A4"/>
          </p15:clr>
        </p15:guide>
        <p15:guide id="2" pos="23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84"/>
      </p:cViewPr>
      <p:guideLst>
        <p:guide orient="horz" pos="3016"/>
        <p:guide pos="232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0870D91-9A7F-44F3-85A2-2ABA69184872}" type="doc">
      <dgm:prSet loTypeId="urn:microsoft.com/office/officeart/2005/8/layout/arrow6" loCatId="relationship" qsTypeId="urn:microsoft.com/office/officeart/2005/8/quickstyle/simple1" qsCatId="simple" csTypeId="urn:microsoft.com/office/officeart/2005/8/colors/accent1_2" csCatId="accent1" phldr="1"/>
      <dgm:spPr/>
      <dgm:t>
        <a:bodyPr/>
        <a:lstStyle/>
        <a:p>
          <a:endParaRPr lang="en-US"/>
        </a:p>
      </dgm:t>
    </dgm:pt>
    <dgm:pt modelId="{941DB381-0013-48B2-8D34-3F8FB303B28B}">
      <dgm:prSet phldrT="[Text]"/>
      <dgm:spPr/>
      <dgm:t>
        <a:bodyPr/>
        <a:lstStyle/>
        <a:p>
          <a:r>
            <a:rPr lang="en-US" dirty="0" smtClean="0"/>
            <a:t>Perspective strategy or rational view</a:t>
          </a:r>
          <a:endParaRPr lang="en-US" dirty="0"/>
        </a:p>
      </dgm:t>
    </dgm:pt>
    <dgm:pt modelId="{35456659-645E-483A-B485-2A4B1007E544}" type="parTrans" cxnId="{905F9784-27D2-4314-AB1A-ADF0E4480B4A}">
      <dgm:prSet/>
      <dgm:spPr/>
      <dgm:t>
        <a:bodyPr/>
        <a:lstStyle/>
        <a:p>
          <a:endParaRPr lang="en-US"/>
        </a:p>
      </dgm:t>
    </dgm:pt>
    <dgm:pt modelId="{648050A2-71CB-4BFF-8477-DFF6725A4F27}" type="sibTrans" cxnId="{905F9784-27D2-4314-AB1A-ADF0E4480B4A}">
      <dgm:prSet/>
      <dgm:spPr/>
      <dgm:t>
        <a:bodyPr/>
        <a:lstStyle/>
        <a:p>
          <a:endParaRPr lang="en-US"/>
        </a:p>
      </dgm:t>
    </dgm:pt>
    <dgm:pt modelId="{99649C51-E122-4E95-911B-6994C0AD1A9F}">
      <dgm:prSet phldrT="[Text]"/>
      <dgm:spPr/>
      <dgm:t>
        <a:bodyPr/>
        <a:lstStyle/>
        <a:p>
          <a:r>
            <a:rPr lang="en-US" dirty="0" smtClean="0"/>
            <a:t>An emergent view </a:t>
          </a:r>
          <a:endParaRPr lang="en-US" dirty="0"/>
        </a:p>
      </dgm:t>
    </dgm:pt>
    <dgm:pt modelId="{A4D12966-489D-4053-A08A-4EB0CEF86EF4}" type="parTrans" cxnId="{FF0F0856-E1FD-41D6-859F-C4A2EAA69509}">
      <dgm:prSet/>
      <dgm:spPr/>
      <dgm:t>
        <a:bodyPr/>
        <a:lstStyle/>
        <a:p>
          <a:endParaRPr lang="en-US"/>
        </a:p>
      </dgm:t>
    </dgm:pt>
    <dgm:pt modelId="{B0080BF6-5523-4D5F-9292-7E76693C45E8}" type="sibTrans" cxnId="{FF0F0856-E1FD-41D6-859F-C4A2EAA69509}">
      <dgm:prSet/>
      <dgm:spPr/>
      <dgm:t>
        <a:bodyPr/>
        <a:lstStyle/>
        <a:p>
          <a:endParaRPr lang="en-US"/>
        </a:p>
      </dgm:t>
    </dgm:pt>
    <dgm:pt modelId="{F1FAD1B9-41CF-45D8-8110-02CECE505A06}">
      <dgm:prSet/>
      <dgm:spPr/>
      <dgm:t>
        <a:bodyPr/>
        <a:lstStyle/>
        <a:p>
          <a:endParaRPr lang="en-US"/>
        </a:p>
      </dgm:t>
    </dgm:pt>
    <dgm:pt modelId="{331FF078-1FF7-4A88-87DF-69AA608E7D44}" type="parTrans" cxnId="{42B9C097-4195-4495-9A53-E6B26D745EB8}">
      <dgm:prSet/>
      <dgm:spPr/>
      <dgm:t>
        <a:bodyPr/>
        <a:lstStyle/>
        <a:p>
          <a:endParaRPr lang="en-US"/>
        </a:p>
      </dgm:t>
    </dgm:pt>
    <dgm:pt modelId="{42DB7251-D347-40BF-A409-DCE720520359}" type="sibTrans" cxnId="{42B9C097-4195-4495-9A53-E6B26D745EB8}">
      <dgm:prSet/>
      <dgm:spPr/>
      <dgm:t>
        <a:bodyPr/>
        <a:lstStyle/>
        <a:p>
          <a:endParaRPr lang="en-US"/>
        </a:p>
      </dgm:t>
    </dgm:pt>
    <dgm:pt modelId="{BA9DBF6E-2CF9-4BF0-B95E-0C76D36C327D}">
      <dgm:prSet/>
      <dgm:spPr/>
      <dgm:t>
        <a:bodyPr/>
        <a:lstStyle/>
        <a:p>
          <a:endParaRPr lang="en-US"/>
        </a:p>
      </dgm:t>
    </dgm:pt>
    <dgm:pt modelId="{3ACFC3DA-F8DA-4E4E-9F1E-14BE427B4654}" type="parTrans" cxnId="{24D16628-20C2-4E08-8B9F-4488ED8487E0}">
      <dgm:prSet/>
      <dgm:spPr/>
      <dgm:t>
        <a:bodyPr/>
        <a:lstStyle/>
        <a:p>
          <a:endParaRPr lang="en-US"/>
        </a:p>
      </dgm:t>
    </dgm:pt>
    <dgm:pt modelId="{7BF9A87F-243E-44D3-85E1-BAC888E1E154}" type="sibTrans" cxnId="{24D16628-20C2-4E08-8B9F-4488ED8487E0}">
      <dgm:prSet/>
      <dgm:spPr/>
      <dgm:t>
        <a:bodyPr/>
        <a:lstStyle/>
        <a:p>
          <a:endParaRPr lang="en-US"/>
        </a:p>
      </dgm:t>
    </dgm:pt>
    <dgm:pt modelId="{F971FBD1-C144-4F62-B59F-EF628955B8A0}" type="pres">
      <dgm:prSet presAssocID="{30870D91-9A7F-44F3-85A2-2ABA69184872}" presName="compositeShape" presStyleCnt="0">
        <dgm:presLayoutVars>
          <dgm:chMax val="2"/>
          <dgm:dir/>
          <dgm:resizeHandles val="exact"/>
        </dgm:presLayoutVars>
      </dgm:prSet>
      <dgm:spPr/>
      <dgm:t>
        <a:bodyPr/>
        <a:lstStyle/>
        <a:p>
          <a:endParaRPr lang="en-US"/>
        </a:p>
      </dgm:t>
    </dgm:pt>
    <dgm:pt modelId="{F5D75C35-53CB-4488-AF8F-57BACF2363D6}" type="pres">
      <dgm:prSet presAssocID="{30870D91-9A7F-44F3-85A2-2ABA69184872}" presName="ribbon" presStyleLbl="node1" presStyleIdx="0" presStyleCnt="1"/>
      <dgm:spPr/>
    </dgm:pt>
    <dgm:pt modelId="{F40394A8-AF2B-47E8-8765-095186522005}" type="pres">
      <dgm:prSet presAssocID="{30870D91-9A7F-44F3-85A2-2ABA69184872}" presName="leftArrowText" presStyleLbl="node1" presStyleIdx="0" presStyleCnt="1">
        <dgm:presLayoutVars>
          <dgm:chMax val="0"/>
          <dgm:bulletEnabled val="1"/>
        </dgm:presLayoutVars>
      </dgm:prSet>
      <dgm:spPr/>
      <dgm:t>
        <a:bodyPr/>
        <a:lstStyle/>
        <a:p>
          <a:endParaRPr lang="en-US"/>
        </a:p>
      </dgm:t>
    </dgm:pt>
    <dgm:pt modelId="{6F64F97C-5084-4143-87C2-783E6567627B}" type="pres">
      <dgm:prSet presAssocID="{30870D91-9A7F-44F3-85A2-2ABA69184872}" presName="rightArrowText" presStyleLbl="node1" presStyleIdx="0" presStyleCnt="1">
        <dgm:presLayoutVars>
          <dgm:chMax val="0"/>
          <dgm:bulletEnabled val="1"/>
        </dgm:presLayoutVars>
      </dgm:prSet>
      <dgm:spPr/>
      <dgm:t>
        <a:bodyPr/>
        <a:lstStyle/>
        <a:p>
          <a:endParaRPr lang="en-US"/>
        </a:p>
      </dgm:t>
    </dgm:pt>
  </dgm:ptLst>
  <dgm:cxnLst>
    <dgm:cxn modelId="{FD9CDFCC-C88C-4864-9344-BE138E01997F}" type="presOf" srcId="{30870D91-9A7F-44F3-85A2-2ABA69184872}" destId="{F971FBD1-C144-4F62-B59F-EF628955B8A0}" srcOrd="0" destOrd="0" presId="urn:microsoft.com/office/officeart/2005/8/layout/arrow6"/>
    <dgm:cxn modelId="{714B302D-1B48-4144-9530-9F131BF2BB26}" type="presOf" srcId="{99649C51-E122-4E95-911B-6994C0AD1A9F}" destId="{6F64F97C-5084-4143-87C2-783E6567627B}" srcOrd="0" destOrd="0" presId="urn:microsoft.com/office/officeart/2005/8/layout/arrow6"/>
    <dgm:cxn modelId="{FF0F0856-E1FD-41D6-859F-C4A2EAA69509}" srcId="{30870D91-9A7F-44F3-85A2-2ABA69184872}" destId="{99649C51-E122-4E95-911B-6994C0AD1A9F}" srcOrd="1" destOrd="0" parTransId="{A4D12966-489D-4053-A08A-4EB0CEF86EF4}" sibTransId="{B0080BF6-5523-4D5F-9292-7E76693C45E8}"/>
    <dgm:cxn modelId="{42B9C097-4195-4495-9A53-E6B26D745EB8}" srcId="{30870D91-9A7F-44F3-85A2-2ABA69184872}" destId="{F1FAD1B9-41CF-45D8-8110-02CECE505A06}" srcOrd="2" destOrd="0" parTransId="{331FF078-1FF7-4A88-87DF-69AA608E7D44}" sibTransId="{42DB7251-D347-40BF-A409-DCE720520359}"/>
    <dgm:cxn modelId="{24D16628-20C2-4E08-8B9F-4488ED8487E0}" srcId="{30870D91-9A7F-44F3-85A2-2ABA69184872}" destId="{BA9DBF6E-2CF9-4BF0-B95E-0C76D36C327D}" srcOrd="3" destOrd="0" parTransId="{3ACFC3DA-F8DA-4E4E-9F1E-14BE427B4654}" sibTransId="{7BF9A87F-243E-44D3-85E1-BAC888E1E154}"/>
    <dgm:cxn modelId="{5D6BDDFA-A60F-4134-B741-DB596260B73B}" type="presOf" srcId="{941DB381-0013-48B2-8D34-3F8FB303B28B}" destId="{F40394A8-AF2B-47E8-8765-095186522005}" srcOrd="0" destOrd="0" presId="urn:microsoft.com/office/officeart/2005/8/layout/arrow6"/>
    <dgm:cxn modelId="{905F9784-27D2-4314-AB1A-ADF0E4480B4A}" srcId="{30870D91-9A7F-44F3-85A2-2ABA69184872}" destId="{941DB381-0013-48B2-8D34-3F8FB303B28B}" srcOrd="0" destOrd="0" parTransId="{35456659-645E-483A-B485-2A4B1007E544}" sibTransId="{648050A2-71CB-4BFF-8477-DFF6725A4F27}"/>
    <dgm:cxn modelId="{6A1AEDCE-3F69-432C-96A4-CD4B1D1B4214}" type="presParOf" srcId="{F971FBD1-C144-4F62-B59F-EF628955B8A0}" destId="{F5D75C35-53CB-4488-AF8F-57BACF2363D6}" srcOrd="0" destOrd="0" presId="urn:microsoft.com/office/officeart/2005/8/layout/arrow6"/>
    <dgm:cxn modelId="{ABD75FD6-3CC7-452E-8F15-2110779CEB1E}" type="presParOf" srcId="{F971FBD1-C144-4F62-B59F-EF628955B8A0}" destId="{F40394A8-AF2B-47E8-8765-095186522005}" srcOrd="1" destOrd="0" presId="urn:microsoft.com/office/officeart/2005/8/layout/arrow6"/>
    <dgm:cxn modelId="{7BF48D9B-6369-447D-BAD2-27C4546C5AD5}" type="presParOf" srcId="{F971FBD1-C144-4F62-B59F-EF628955B8A0}" destId="{6F64F97C-5084-4143-87C2-783E6567627B}" srcOrd="2" destOrd="0" presId="urn:microsoft.com/office/officeart/2005/8/layout/arrow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3" Type="http://schemas.openxmlformats.org/officeDocument/2006/relationships/image" Target="../media/image9.emf"/><Relationship Id="rId7" Type="http://schemas.openxmlformats.org/officeDocument/2006/relationships/image" Target="../media/image13.emf"/><Relationship Id="rId2" Type="http://schemas.openxmlformats.org/officeDocument/2006/relationships/image" Target="../media/image8.emf"/><Relationship Id="rId1" Type="http://schemas.openxmlformats.org/officeDocument/2006/relationships/image" Target="../media/image7.emf"/><Relationship Id="rId6" Type="http://schemas.openxmlformats.org/officeDocument/2006/relationships/image" Target="../media/image12.wmf"/><Relationship Id="rId5" Type="http://schemas.openxmlformats.org/officeDocument/2006/relationships/image" Target="../media/image11.emf"/><Relationship Id="rId4" Type="http://schemas.openxmlformats.org/officeDocument/2006/relationships/image" Target="../media/image10.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A17F93-11C8-4D59-8BF1-EE1850AB46D6}" type="datetimeFigureOut">
              <a:rPr lang="en-US" smtClean="0"/>
              <a:t>10/18/2016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E25195-2328-43E9-8025-89DB1F21BC4A}" type="slidenum">
              <a:rPr lang="en-US" smtClean="0"/>
              <a:t>‹#›</a:t>
            </a:fld>
            <a:endParaRPr lang="en-US"/>
          </a:p>
        </p:txBody>
      </p:sp>
    </p:spTree>
    <p:extLst>
      <p:ext uri="{BB962C8B-B14F-4D97-AF65-F5344CB8AC3E}">
        <p14:creationId xmlns:p14="http://schemas.microsoft.com/office/powerpoint/2010/main" val="3149059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07DFE2-40E6-4F75-80F4-CA310FAD9E6C}" type="slidenum">
              <a:rPr lang="en-US"/>
              <a:pPr/>
              <a:t>13</a:t>
            </a:fld>
            <a:endParaRPr lang="en-US"/>
          </a:p>
        </p:txBody>
      </p:sp>
      <p:sp>
        <p:nvSpPr>
          <p:cNvPr id="18434" name="Rectangle 2"/>
          <p:cNvSpPr>
            <a:spLocks noGrp="1" noRot="1" noChangeAspect="1" noChangeArrowheads="1" noTextEdit="1"/>
          </p:cNvSpPr>
          <p:nvPr>
            <p:ph type="sldImg"/>
          </p:nvPr>
        </p:nvSpPr>
        <p:spPr>
          <a:xfrm>
            <a:off x="1152525" y="692150"/>
            <a:ext cx="4554538" cy="3416300"/>
          </a:xfrm>
          <a:ln w="12700" cap="flat">
            <a:solidFill>
              <a:schemeClr val="tx1"/>
            </a:solidFill>
          </a:ln>
        </p:spPr>
      </p:sp>
      <p:sp>
        <p:nvSpPr>
          <p:cNvPr id="18435" name="Rectangle 3"/>
          <p:cNvSpPr>
            <a:spLocks noGrp="1" noChangeArrowheads="1"/>
          </p:cNvSpPr>
          <p:nvPr>
            <p:ph type="body" idx="1"/>
          </p:nvPr>
        </p:nvSpPr>
        <p:spPr>
          <a:xfrm>
            <a:off x="914400" y="4343400"/>
            <a:ext cx="5029200" cy="4114800"/>
          </a:xfrm>
          <a:ln/>
        </p:spPr>
        <p:txBody>
          <a:bodyPr lIns="92075" tIns="46038" rIns="92075" bIns="46038"/>
          <a:lstStyle/>
          <a:p>
            <a:endParaRPr lang="en-US"/>
          </a:p>
        </p:txBody>
      </p:sp>
    </p:spTree>
    <p:extLst>
      <p:ext uri="{BB962C8B-B14F-4D97-AF65-F5344CB8AC3E}">
        <p14:creationId xmlns:p14="http://schemas.microsoft.com/office/powerpoint/2010/main" val="24932384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06DE0C-9EB6-47EC-A6CB-D02EF1E4A958}" type="slidenum">
              <a:rPr lang="en-US"/>
              <a:pPr/>
              <a:t>14</a:t>
            </a:fld>
            <a:endParaRPr lang="en-US"/>
          </a:p>
        </p:txBody>
      </p:sp>
      <p:sp>
        <p:nvSpPr>
          <p:cNvPr id="20482" name="Rectangle 2"/>
          <p:cNvSpPr>
            <a:spLocks noGrp="1" noRot="1" noChangeAspect="1" noChangeArrowheads="1" noTextEdit="1"/>
          </p:cNvSpPr>
          <p:nvPr>
            <p:ph type="sldImg"/>
          </p:nvPr>
        </p:nvSpPr>
        <p:spPr>
          <a:xfrm>
            <a:off x="1152525" y="692150"/>
            <a:ext cx="4554538" cy="3416300"/>
          </a:xfrm>
          <a:ln w="12700" cap="flat">
            <a:solidFill>
              <a:schemeClr val="tx1"/>
            </a:solidFill>
          </a:ln>
        </p:spPr>
      </p:sp>
      <p:sp>
        <p:nvSpPr>
          <p:cNvPr id="20483" name="Rectangle 3"/>
          <p:cNvSpPr>
            <a:spLocks noGrp="1" noChangeArrowheads="1"/>
          </p:cNvSpPr>
          <p:nvPr>
            <p:ph type="body" idx="1"/>
          </p:nvPr>
        </p:nvSpPr>
        <p:spPr>
          <a:xfrm>
            <a:off x="914400" y="4343400"/>
            <a:ext cx="5029200" cy="4114800"/>
          </a:xfrm>
          <a:ln/>
        </p:spPr>
        <p:txBody>
          <a:bodyPr lIns="92075" tIns="46038" rIns="92075" bIns="46038"/>
          <a:lstStyle/>
          <a:p>
            <a:endParaRPr lang="en-US"/>
          </a:p>
        </p:txBody>
      </p:sp>
    </p:spTree>
    <p:extLst>
      <p:ext uri="{BB962C8B-B14F-4D97-AF65-F5344CB8AC3E}">
        <p14:creationId xmlns:p14="http://schemas.microsoft.com/office/powerpoint/2010/main" val="5014000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6E25195-2328-43E9-8025-89DB1F21BC4A}" type="slidenum">
              <a:rPr lang="en-US" smtClean="0"/>
              <a:t>15</a:t>
            </a:fld>
            <a:endParaRPr lang="en-US"/>
          </a:p>
        </p:txBody>
      </p:sp>
    </p:spTree>
    <p:extLst>
      <p:ext uri="{BB962C8B-B14F-4D97-AF65-F5344CB8AC3E}">
        <p14:creationId xmlns:p14="http://schemas.microsoft.com/office/powerpoint/2010/main" val="20634309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2287FF-B90B-4090-B5F8-7073FC99BB42}" type="slidenum">
              <a:rPr lang="en-US"/>
              <a:pPr/>
              <a:t>18</a:t>
            </a:fld>
            <a:endParaRPr lang="en-US"/>
          </a:p>
        </p:txBody>
      </p:sp>
      <p:sp>
        <p:nvSpPr>
          <p:cNvPr id="26626" name="Rectangle 2"/>
          <p:cNvSpPr>
            <a:spLocks noGrp="1" noRot="1" noChangeAspect="1" noChangeArrowheads="1" noTextEdit="1"/>
          </p:cNvSpPr>
          <p:nvPr>
            <p:ph type="sldImg"/>
          </p:nvPr>
        </p:nvSpPr>
        <p:spPr>
          <a:xfrm>
            <a:off x="1152525" y="692150"/>
            <a:ext cx="4554538" cy="3416300"/>
          </a:xfrm>
          <a:ln w="12700" cap="flat">
            <a:solidFill>
              <a:schemeClr val="tx1"/>
            </a:solidFill>
          </a:ln>
        </p:spPr>
      </p:sp>
      <p:sp>
        <p:nvSpPr>
          <p:cNvPr id="26627" name="Rectangle 3"/>
          <p:cNvSpPr>
            <a:spLocks noGrp="1" noChangeArrowheads="1"/>
          </p:cNvSpPr>
          <p:nvPr>
            <p:ph type="body" idx="1"/>
          </p:nvPr>
        </p:nvSpPr>
        <p:spPr>
          <a:xfrm>
            <a:off x="914400" y="4343400"/>
            <a:ext cx="5029200" cy="4114800"/>
          </a:xfrm>
          <a:ln/>
        </p:spPr>
        <p:txBody>
          <a:bodyPr lIns="92075" tIns="46038" rIns="92075" bIns="46038"/>
          <a:lstStyle/>
          <a:p>
            <a:endParaRPr lang="en-US"/>
          </a:p>
        </p:txBody>
      </p:sp>
    </p:spTree>
    <p:extLst>
      <p:ext uri="{BB962C8B-B14F-4D97-AF65-F5344CB8AC3E}">
        <p14:creationId xmlns:p14="http://schemas.microsoft.com/office/powerpoint/2010/main" val="32241515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E54F5E0-6B8B-405F-A536-F58C7AE48D75}" type="slidenum">
              <a:rPr lang="en-US"/>
              <a:pPr/>
              <a:t>19</a:t>
            </a:fld>
            <a:endParaRPr lang="en-US"/>
          </a:p>
        </p:txBody>
      </p:sp>
      <p:sp>
        <p:nvSpPr>
          <p:cNvPr id="28674" name="Rectangle 2"/>
          <p:cNvSpPr>
            <a:spLocks noGrp="1" noRot="1" noChangeAspect="1" noChangeArrowheads="1" noTextEdit="1"/>
          </p:cNvSpPr>
          <p:nvPr>
            <p:ph type="sldImg"/>
          </p:nvPr>
        </p:nvSpPr>
        <p:spPr>
          <a:xfrm>
            <a:off x="1152525" y="692150"/>
            <a:ext cx="4554538" cy="3416300"/>
          </a:xfrm>
          <a:ln w="12700" cap="flat">
            <a:solidFill>
              <a:schemeClr val="tx1"/>
            </a:solidFill>
          </a:ln>
        </p:spPr>
      </p:sp>
      <p:sp>
        <p:nvSpPr>
          <p:cNvPr id="28675" name="Rectangle 3"/>
          <p:cNvSpPr>
            <a:spLocks noGrp="1" noChangeArrowheads="1"/>
          </p:cNvSpPr>
          <p:nvPr>
            <p:ph type="body" idx="1"/>
          </p:nvPr>
        </p:nvSpPr>
        <p:spPr>
          <a:xfrm>
            <a:off x="914400" y="4343400"/>
            <a:ext cx="5029200" cy="4114800"/>
          </a:xfrm>
          <a:ln/>
        </p:spPr>
        <p:txBody>
          <a:bodyPr lIns="92075" tIns="46038" rIns="92075" bIns="46038"/>
          <a:lstStyle/>
          <a:p>
            <a:endParaRPr lang="en-US"/>
          </a:p>
        </p:txBody>
      </p:sp>
    </p:spTree>
    <p:extLst>
      <p:ext uri="{BB962C8B-B14F-4D97-AF65-F5344CB8AC3E}">
        <p14:creationId xmlns:p14="http://schemas.microsoft.com/office/powerpoint/2010/main" val="16970616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14A2F6-4548-429C-9143-12D1E960C36F}" type="slidenum">
              <a:rPr lang="en-US"/>
              <a:pPr/>
              <a:t>20</a:t>
            </a:fld>
            <a:endParaRPr lang="en-US"/>
          </a:p>
        </p:txBody>
      </p:sp>
      <p:sp>
        <p:nvSpPr>
          <p:cNvPr id="30722" name="Rectangle 2"/>
          <p:cNvSpPr>
            <a:spLocks noGrp="1" noRot="1" noChangeAspect="1" noChangeArrowheads="1" noTextEdit="1"/>
          </p:cNvSpPr>
          <p:nvPr>
            <p:ph type="sldImg"/>
          </p:nvPr>
        </p:nvSpPr>
        <p:spPr>
          <a:xfrm>
            <a:off x="1152525" y="692150"/>
            <a:ext cx="4554538" cy="3416300"/>
          </a:xfrm>
          <a:ln w="12700" cap="flat">
            <a:solidFill>
              <a:schemeClr val="tx1"/>
            </a:solidFill>
          </a:ln>
        </p:spPr>
      </p:sp>
      <p:sp>
        <p:nvSpPr>
          <p:cNvPr id="30723" name="Rectangle 3"/>
          <p:cNvSpPr>
            <a:spLocks noGrp="1" noChangeArrowheads="1"/>
          </p:cNvSpPr>
          <p:nvPr>
            <p:ph type="body" idx="1"/>
          </p:nvPr>
        </p:nvSpPr>
        <p:spPr>
          <a:xfrm>
            <a:off x="914400" y="4343400"/>
            <a:ext cx="5029200" cy="4114800"/>
          </a:xfrm>
          <a:ln/>
        </p:spPr>
        <p:txBody>
          <a:bodyPr lIns="92075" tIns="46038" rIns="92075" bIns="46038"/>
          <a:lstStyle/>
          <a:p>
            <a:endParaRPr lang="en-US"/>
          </a:p>
        </p:txBody>
      </p:sp>
    </p:spTree>
    <p:extLst>
      <p:ext uri="{BB962C8B-B14F-4D97-AF65-F5344CB8AC3E}">
        <p14:creationId xmlns:p14="http://schemas.microsoft.com/office/powerpoint/2010/main" val="29841749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52450" y="2974705"/>
            <a:ext cx="6261100" cy="2052590"/>
          </a:xfrm>
        </p:spPr>
        <p:txBody>
          <a:bodyPr/>
          <a:lstStyle/>
          <a:p>
            <a:r>
              <a:rPr lang="en-US" smtClean="0"/>
              <a:t>Click to edit Master title style</a:t>
            </a:r>
            <a:endParaRPr lang="en-CA"/>
          </a:p>
        </p:txBody>
      </p:sp>
      <p:sp>
        <p:nvSpPr>
          <p:cNvPr id="3" name="Subtitle 2"/>
          <p:cNvSpPr>
            <a:spLocks noGrp="1"/>
          </p:cNvSpPr>
          <p:nvPr>
            <p:ph type="subTitle" idx="1"/>
          </p:nvPr>
        </p:nvSpPr>
        <p:spPr>
          <a:xfrm>
            <a:off x="1104900" y="5426288"/>
            <a:ext cx="5156200" cy="2447149"/>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5988523B-E035-4CAE-A96A-58211FC229D1}" type="datetimeFigureOut">
              <a:rPr lang="en-US" smtClean="0"/>
              <a:pPr/>
              <a:t>10/18/2016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C7DFF54-6BA4-4515-87CA-28703F844993}"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988523B-E035-4CAE-A96A-58211FC229D1}" type="datetimeFigureOut">
              <a:rPr lang="en-US" smtClean="0"/>
              <a:pPr/>
              <a:t>10/18/2016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C7DFF54-6BA4-4515-87CA-28703F844993}"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340350" y="536423"/>
            <a:ext cx="1657350" cy="11406728"/>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368300" y="536423"/>
            <a:ext cx="4849283" cy="1140672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988523B-E035-4CAE-A96A-58211FC229D1}" type="datetimeFigureOut">
              <a:rPr lang="en-US" smtClean="0"/>
              <a:pPr/>
              <a:t>10/18/2016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C7DFF54-6BA4-4515-87CA-28703F844993}"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988523B-E035-4CAE-A96A-58211FC229D1}" type="datetimeFigureOut">
              <a:rPr lang="en-US" smtClean="0"/>
              <a:pPr/>
              <a:t>10/18/2016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C7DFF54-6BA4-4515-87CA-28703F844993}"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81863" y="6153339"/>
            <a:ext cx="6261100" cy="1901860"/>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581863" y="4058633"/>
            <a:ext cx="6261100" cy="209470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988523B-E035-4CAE-A96A-58211FC229D1}" type="datetimeFigureOut">
              <a:rPr lang="en-US" smtClean="0"/>
              <a:pPr/>
              <a:t>10/18/2016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C7DFF54-6BA4-4515-87CA-28703F844993}"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368300" y="2234355"/>
            <a:ext cx="3253317" cy="631958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3744383" y="2234355"/>
            <a:ext cx="3253317" cy="631958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5988523B-E035-4CAE-A96A-58211FC229D1}" type="datetimeFigureOut">
              <a:rPr lang="en-US" smtClean="0"/>
              <a:pPr/>
              <a:t>10/18/2016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C7DFF54-6BA4-4515-87CA-28703F844993}"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368300" y="2143474"/>
            <a:ext cx="3254596" cy="89329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68300" y="3036771"/>
            <a:ext cx="3254596" cy="55171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3741827" y="2143474"/>
            <a:ext cx="3255874" cy="89329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741827" y="3036771"/>
            <a:ext cx="3255874" cy="55171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5988523B-E035-4CAE-A96A-58211FC229D1}" type="datetimeFigureOut">
              <a:rPr lang="en-US" smtClean="0"/>
              <a:pPr/>
              <a:t>10/18/2016</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2C7DFF54-6BA4-4515-87CA-28703F844993}"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5988523B-E035-4CAE-A96A-58211FC229D1}" type="datetimeFigureOut">
              <a:rPr lang="en-US" smtClean="0"/>
              <a:pPr/>
              <a:t>10/18/2016</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2C7DFF54-6BA4-4515-87CA-28703F844993}"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88523B-E035-4CAE-A96A-58211FC229D1}" type="datetimeFigureOut">
              <a:rPr lang="en-US" smtClean="0"/>
              <a:pPr/>
              <a:t>10/18/2016</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2C7DFF54-6BA4-4515-87CA-28703F844993}"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8301" y="381259"/>
            <a:ext cx="2423363" cy="1622566"/>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2879901" y="381259"/>
            <a:ext cx="4117799" cy="817268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368301" y="2003825"/>
            <a:ext cx="2423363" cy="6550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88523B-E035-4CAE-A96A-58211FC229D1}" type="datetimeFigureOut">
              <a:rPr lang="en-US" smtClean="0"/>
              <a:pPr/>
              <a:t>10/18/2016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C7DFF54-6BA4-4515-87CA-28703F844993}"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3788" y="6703060"/>
            <a:ext cx="4419600" cy="791334"/>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443788" y="855615"/>
            <a:ext cx="4419600" cy="574548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443788" y="7494394"/>
            <a:ext cx="4419600" cy="11238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88523B-E035-4CAE-A96A-58211FC229D1}" type="datetimeFigureOut">
              <a:rPr lang="en-US" smtClean="0"/>
              <a:pPr/>
              <a:t>10/18/2016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C7DFF54-6BA4-4515-87CA-28703F844993}"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8300" y="383477"/>
            <a:ext cx="6629400" cy="1595967"/>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368300" y="2234355"/>
            <a:ext cx="6629400" cy="631958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368300" y="8875350"/>
            <a:ext cx="1718733" cy="509823"/>
          </a:xfrm>
          <a:prstGeom prst="rect">
            <a:avLst/>
          </a:prstGeom>
        </p:spPr>
        <p:txBody>
          <a:bodyPr vert="horz" lIns="91440" tIns="45720" rIns="91440" bIns="45720" rtlCol="0" anchor="ctr"/>
          <a:lstStyle>
            <a:lvl1pPr algn="l">
              <a:defRPr sz="1200">
                <a:solidFill>
                  <a:schemeClr val="tx1">
                    <a:tint val="75000"/>
                  </a:schemeClr>
                </a:solidFill>
              </a:defRPr>
            </a:lvl1pPr>
          </a:lstStyle>
          <a:p>
            <a:fld id="{5988523B-E035-4CAE-A96A-58211FC229D1}" type="datetimeFigureOut">
              <a:rPr lang="en-US" smtClean="0"/>
              <a:pPr/>
              <a:t>10/18/2016</a:t>
            </a:fld>
            <a:endParaRPr lang="en-CA"/>
          </a:p>
        </p:txBody>
      </p:sp>
      <p:sp>
        <p:nvSpPr>
          <p:cNvPr id="5" name="Footer Placeholder 4"/>
          <p:cNvSpPr>
            <a:spLocks noGrp="1"/>
          </p:cNvSpPr>
          <p:nvPr>
            <p:ph type="ftr" sz="quarter" idx="3"/>
          </p:nvPr>
        </p:nvSpPr>
        <p:spPr>
          <a:xfrm>
            <a:off x="2516717" y="8875350"/>
            <a:ext cx="2332567" cy="50982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5278967" y="8875350"/>
            <a:ext cx="1718733" cy="509823"/>
          </a:xfrm>
          <a:prstGeom prst="rect">
            <a:avLst/>
          </a:prstGeom>
        </p:spPr>
        <p:txBody>
          <a:bodyPr vert="horz" lIns="91440" tIns="45720" rIns="91440" bIns="45720" rtlCol="0" anchor="ctr"/>
          <a:lstStyle>
            <a:lvl1pPr algn="r">
              <a:defRPr sz="1200">
                <a:solidFill>
                  <a:schemeClr val="tx1">
                    <a:tint val="75000"/>
                  </a:schemeClr>
                </a:solidFill>
              </a:defRPr>
            </a:lvl1pPr>
          </a:lstStyle>
          <a:p>
            <a:fld id="{2C7DFF54-6BA4-4515-87CA-28703F844993}"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oleObject" Target="../embeddings/oleObject6.bin"/><Relationship Id="rId18" Type="http://schemas.openxmlformats.org/officeDocument/2006/relationships/image" Target="../media/image13.emf"/><Relationship Id="rId3" Type="http://schemas.openxmlformats.org/officeDocument/2006/relationships/notesSlide" Target="../notesSlides/notesSlide2.xml"/><Relationship Id="rId7" Type="http://schemas.openxmlformats.org/officeDocument/2006/relationships/image" Target="../media/image8.emf"/><Relationship Id="rId12" Type="http://schemas.openxmlformats.org/officeDocument/2006/relationships/oleObject" Target="../embeddings/oleObject5.bin"/><Relationship Id="rId17" Type="http://schemas.openxmlformats.org/officeDocument/2006/relationships/oleObject" Target="../embeddings/oleObject8.bin"/><Relationship Id="rId2" Type="http://schemas.openxmlformats.org/officeDocument/2006/relationships/slideLayout" Target="../slideLayouts/slideLayout6.xml"/><Relationship Id="rId16" Type="http://schemas.openxmlformats.org/officeDocument/2006/relationships/image" Target="../media/image12.wmf"/><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10.emf"/><Relationship Id="rId5" Type="http://schemas.openxmlformats.org/officeDocument/2006/relationships/image" Target="../media/image7.emf"/><Relationship Id="rId15" Type="http://schemas.openxmlformats.org/officeDocument/2006/relationships/oleObject" Target="../embeddings/oleObject7.bin"/><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9.emf"/><Relationship Id="rId14" Type="http://schemas.openxmlformats.org/officeDocument/2006/relationships/image" Target="../media/image11.emf"/></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7.xml"/><Relationship Id="rId4" Type="http://schemas.openxmlformats.org/officeDocument/2006/relationships/image" Target="../media/image18.jpeg"/></Relationships>
</file>

<file path=ppt/slides/_rels/slide28.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hyperlink" Target="https://www.youtube.com/watch?v=dqwAZKrc6vw"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31640" y="2708920"/>
            <a:ext cx="7992888" cy="584775"/>
          </a:xfrm>
          <a:prstGeom prst="rect">
            <a:avLst/>
          </a:prstGeom>
          <a:noFill/>
        </p:spPr>
        <p:txBody>
          <a:bodyPr wrap="square" rtlCol="0">
            <a:spAutoFit/>
          </a:bodyPr>
          <a:lstStyle/>
          <a:p>
            <a:r>
              <a:rPr lang="en-US" sz="3200" dirty="0" smtClean="0">
                <a:latin typeface="Times New Roman" panose="02020603050405020304" pitchFamily="18" charset="0"/>
                <a:cs typeface="Times New Roman" panose="02020603050405020304" pitchFamily="18" charset="0"/>
              </a:rPr>
              <a:t>Strategy and Management Control system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24419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p:cNvPicPr>
          <p:nvPr/>
        </p:nvPicPr>
        <p:blipFill>
          <a:blip r:embed="rId2" cstate="print"/>
          <a:stretch>
            <a:fillRect/>
          </a:stretch>
        </p:blipFill>
        <p:spPr>
          <a:xfrm>
            <a:off x="0" y="0"/>
            <a:ext cx="9144000" cy="6845300"/>
          </a:xfrm>
          <a:prstGeom prst="rect">
            <a:avLst/>
          </a:prstGeom>
        </p:spPr>
      </p:pic>
      <p:sp>
        <p:nvSpPr>
          <p:cNvPr id="5" name="TextBox 2"/>
          <p:cNvSpPr txBox="1"/>
          <p:nvPr/>
        </p:nvSpPr>
        <p:spPr>
          <a:xfrm>
            <a:off x="469900" y="139700"/>
            <a:ext cx="8674100" cy="685800"/>
          </a:xfrm>
          <a:prstGeom prst="rect">
            <a:avLst/>
          </a:prstGeom>
          <a:noFill/>
        </p:spPr>
        <p:txBody>
          <a:bodyPr vert="horz" wrap="none" lIns="0" tIns="0" rIns="0" bIns="0" rtlCol="0">
            <a:spAutoFit/>
          </a:bodyPr>
          <a:lstStyle/>
          <a:p>
            <a:pPr>
              <a:lnSpc>
                <a:spcPts val="3265"/>
              </a:lnSpc>
            </a:pPr>
            <a:r>
              <a:rPr lang="en-CA" sz="3610" b="1" dirty="0" smtClean="0">
                <a:solidFill>
                  <a:srgbClr val="FF0000"/>
                </a:solidFill>
                <a:latin typeface="Times New Roman Bold"/>
                <a:cs typeface="Times New Roman Bold"/>
              </a:rPr>
              <a:t>What business are you in?</a:t>
            </a:r>
          </a:p>
          <a:p>
            <a:pPr>
              <a:lnSpc>
                <a:spcPts val="3265"/>
              </a:lnSpc>
            </a:pPr>
            <a:endParaRPr lang="en-CA" sz="3600" dirty="0">
              <a:solidFill>
                <a:srgbClr val="000000"/>
              </a:solidFill>
            </a:endParaRPr>
          </a:p>
        </p:txBody>
      </p:sp>
      <p:sp>
        <p:nvSpPr>
          <p:cNvPr id="3" name="TextBox 3"/>
          <p:cNvSpPr txBox="1"/>
          <p:nvPr/>
        </p:nvSpPr>
        <p:spPr>
          <a:xfrm>
            <a:off x="876300" y="800100"/>
            <a:ext cx="8267700" cy="1130300"/>
          </a:xfrm>
          <a:prstGeom prst="rect">
            <a:avLst/>
          </a:prstGeom>
          <a:noFill/>
        </p:spPr>
        <p:txBody>
          <a:bodyPr vert="horz" wrap="none" lIns="0" tIns="0" rIns="0" bIns="0" rtlCol="0">
            <a:spAutoFit/>
          </a:bodyPr>
          <a:lstStyle/>
          <a:p>
            <a:pPr>
              <a:lnSpc>
                <a:spcPts val="3800"/>
              </a:lnSpc>
              <a:tabLst>
                <a:tab pos="482600" algn="l"/>
              </a:tabLst>
            </a:pPr>
            <a:r>
              <a:rPr lang="en-CA" sz="3204" smtClean="0">
                <a:solidFill>
                  <a:srgbClr val="000000"/>
                </a:solidFill>
                <a:latin typeface="Times New Roman"/>
                <a:cs typeface="Times New Roman"/>
              </a:rPr>
              <a:t>If you want to travel from London to Manchester,</a:t>
            </a:r>
            <a:r>
              <a:rPr lang="en-CA" sz="3204" smtClean="0">
                <a:solidFill>
                  <a:srgbClr val="000000"/>
                </a:solidFill>
                <a:latin typeface="Times New Roman"/>
              </a:rPr>
              <a:t/>
            </a:r>
            <a:br>
              <a:rPr lang="en-CA" sz="3204" smtClean="0">
                <a:solidFill>
                  <a:srgbClr val="000000"/>
                </a:solidFill>
                <a:latin typeface="Times New Roman"/>
              </a:rPr>
            </a:br>
            <a:r>
              <a:rPr lang="en-CA" sz="3204" smtClean="0">
                <a:solidFill>
                  <a:srgbClr val="000000"/>
                </a:solidFill>
                <a:latin typeface="Times New Roman"/>
                <a:cs typeface="Times New Roman"/>
              </a:rPr>
              <a:t>	you can choose from the train, coach, car or</a:t>
            </a:r>
          </a:p>
          <a:p>
            <a:pPr>
              <a:lnSpc>
                <a:spcPts val="3800"/>
              </a:lnSpc>
            </a:pPr>
            <a:endParaRPr lang="en-CA" sz="3204">
              <a:solidFill>
                <a:srgbClr val="000000"/>
              </a:solidFill>
            </a:endParaRPr>
          </a:p>
        </p:txBody>
      </p:sp>
      <p:sp>
        <p:nvSpPr>
          <p:cNvPr id="4" name="TextBox 4"/>
          <p:cNvSpPr txBox="1"/>
          <p:nvPr/>
        </p:nvSpPr>
        <p:spPr>
          <a:xfrm>
            <a:off x="838200" y="1790700"/>
            <a:ext cx="8305800" cy="609600"/>
          </a:xfrm>
          <a:prstGeom prst="rect">
            <a:avLst/>
          </a:prstGeom>
          <a:noFill/>
        </p:spPr>
        <p:txBody>
          <a:bodyPr vert="horz" wrap="none" lIns="0" tIns="0" rIns="0" bIns="0" rtlCol="0">
            <a:spAutoFit/>
          </a:bodyPr>
          <a:lstStyle/>
          <a:p>
            <a:pPr>
              <a:lnSpc>
                <a:spcPts val="3680"/>
              </a:lnSpc>
            </a:pPr>
            <a:r>
              <a:rPr lang="en-CA" sz="3206" smtClean="0">
                <a:solidFill>
                  <a:srgbClr val="000000"/>
                </a:solidFill>
                <a:latin typeface="Times New Roman"/>
                <a:cs typeface="Times New Roman"/>
              </a:rPr>
              <a:t>aeroplane, so what business should Ryanair be in?</a:t>
            </a:r>
          </a:p>
          <a:p>
            <a:pPr>
              <a:lnSpc>
                <a:spcPts val="3680"/>
              </a:lnSpc>
            </a:pPr>
            <a:endParaRPr lang="en-CA" sz="3206">
              <a:solidFill>
                <a:srgbClr val="00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rrowheads="1"/>
          </p:cNvSpPr>
          <p:nvPr>
            <p:ph type="title"/>
          </p:nvPr>
        </p:nvSpPr>
        <p:spPr>
          <a:xfrm>
            <a:off x="1371600" y="457200"/>
            <a:ext cx="6629400" cy="1595967"/>
          </a:xfrm>
        </p:spPr>
        <p:txBody>
          <a:bodyPr>
            <a:normAutofit/>
          </a:bodyPr>
          <a:lstStyle/>
          <a:p>
            <a:r>
              <a:rPr lang="en-US" sz="3600" dirty="0" smtClean="0">
                <a:latin typeface="Times New Roman" pitchFamily="18" charset="0"/>
                <a:cs typeface="Times New Roman" pitchFamily="18" charset="0"/>
              </a:rPr>
              <a:t>Levels </a:t>
            </a:r>
            <a:r>
              <a:rPr lang="en-US" sz="3600" dirty="0">
                <a:latin typeface="Times New Roman" pitchFamily="18" charset="0"/>
                <a:cs typeface="Times New Roman" pitchFamily="18" charset="0"/>
              </a:rPr>
              <a:t>of Strategy</a:t>
            </a:r>
          </a:p>
        </p:txBody>
      </p:sp>
      <p:sp>
        <p:nvSpPr>
          <p:cNvPr id="32771" name="Rectangle 3"/>
          <p:cNvSpPr>
            <a:spLocks noGrp="1" noChangeArrowheads="1"/>
          </p:cNvSpPr>
          <p:nvPr>
            <p:ph type="body" idx="1"/>
          </p:nvPr>
        </p:nvSpPr>
        <p:spPr>
          <a:xfrm>
            <a:off x="1752600" y="2057400"/>
            <a:ext cx="6629400" cy="3048000"/>
          </a:xfrm>
        </p:spPr>
        <p:txBody>
          <a:bodyPr/>
          <a:lstStyle/>
          <a:p>
            <a:r>
              <a:rPr lang="en-US" dirty="0" smtClean="0">
                <a:latin typeface="Times New Roman" pitchFamily="18" charset="0"/>
                <a:cs typeface="Times New Roman" pitchFamily="18" charset="0"/>
              </a:rPr>
              <a:t>Corporate strategy </a:t>
            </a:r>
            <a:endParaRPr lang="en-US" dirty="0">
              <a:latin typeface="Times New Roman" pitchFamily="18" charset="0"/>
              <a:cs typeface="Times New Roman" pitchFamily="18" charset="0"/>
            </a:endParaRPr>
          </a:p>
          <a:p>
            <a:r>
              <a:rPr lang="en-US" dirty="0" smtClean="0">
                <a:latin typeface="Times New Roman" pitchFamily="18" charset="0"/>
                <a:cs typeface="Times New Roman" pitchFamily="18" charset="0"/>
              </a:rPr>
              <a:t>Business strategy </a:t>
            </a:r>
            <a:endParaRPr lang="en-US" dirty="0">
              <a:latin typeface="Times New Roman" pitchFamily="18" charset="0"/>
              <a:cs typeface="Times New Roman" pitchFamily="18" charset="0"/>
            </a:endParaRPr>
          </a:p>
          <a:p>
            <a:r>
              <a:rPr lang="en-US" dirty="0" smtClean="0">
                <a:latin typeface="Times New Roman" pitchFamily="18" charset="0"/>
                <a:cs typeface="Times New Roman" pitchFamily="18" charset="0"/>
              </a:rPr>
              <a:t>Functional strategy </a:t>
            </a:r>
            <a:endParaRPr lang="en-US" dirty="0">
              <a:latin typeface="Times New Roman" pitchFamily="18" charset="0"/>
              <a:cs typeface="Times New Roman" pitchFamily="18" charset="0"/>
            </a:endParaRPr>
          </a:p>
          <a:p>
            <a:pPr>
              <a:buFont typeface="Wingdings" pitchFamily="2" charset="2"/>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rrowheads="1"/>
          </p:cNvSpPr>
          <p:nvPr>
            <p:ph type="title"/>
          </p:nvPr>
        </p:nvSpPr>
        <p:spPr>
          <a:xfrm>
            <a:off x="685800" y="304800"/>
            <a:ext cx="7772400" cy="1143000"/>
          </a:xfrm>
        </p:spPr>
        <p:txBody>
          <a:bodyPr/>
          <a:lstStyle/>
          <a:p>
            <a:r>
              <a:rPr lang="en-US"/>
              <a:t>Corporate Level Strategy</a:t>
            </a:r>
          </a:p>
        </p:txBody>
      </p:sp>
      <p:sp>
        <p:nvSpPr>
          <p:cNvPr id="15363" name="Rectangle 3"/>
          <p:cNvSpPr>
            <a:spLocks noGrp="1" noChangeArrowheads="1"/>
          </p:cNvSpPr>
          <p:nvPr>
            <p:ph type="body" idx="1"/>
          </p:nvPr>
        </p:nvSpPr>
        <p:spPr>
          <a:xfrm>
            <a:off x="685800" y="1676400"/>
            <a:ext cx="7772400" cy="4114800"/>
          </a:xfrm>
        </p:spPr>
        <p:txBody>
          <a:bodyPr>
            <a:normAutofit fontScale="92500"/>
          </a:bodyPr>
          <a:lstStyle/>
          <a:p>
            <a:r>
              <a:rPr lang="en-US"/>
              <a:t>What businesses are we in?  What businesses should we be in?</a:t>
            </a:r>
          </a:p>
          <a:p>
            <a:r>
              <a:rPr lang="en-US"/>
              <a:t>Four areas of focus</a:t>
            </a:r>
          </a:p>
          <a:p>
            <a:pPr lvl="1"/>
            <a:r>
              <a:rPr lang="en-US"/>
              <a:t>Diversification management (acquisitions and divestitures)</a:t>
            </a:r>
          </a:p>
          <a:p>
            <a:pPr lvl="1"/>
            <a:r>
              <a:rPr lang="en-US"/>
              <a:t>Synergy between units</a:t>
            </a:r>
          </a:p>
          <a:p>
            <a:pPr lvl="1"/>
            <a:r>
              <a:rPr lang="en-US"/>
              <a:t>Investment priorities</a:t>
            </a:r>
          </a:p>
          <a:p>
            <a:pPr lvl="1"/>
            <a:r>
              <a:rPr lang="en-US"/>
              <a:t>Business level strategy approval (but not crafting)</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rrowheads="1"/>
          </p:cNvSpPr>
          <p:nvPr>
            <p:ph type="title"/>
          </p:nvPr>
        </p:nvSpPr>
        <p:spPr>
          <a:xfrm>
            <a:off x="685800" y="228600"/>
            <a:ext cx="7772400" cy="1143000"/>
          </a:xfrm>
          <a:noFill/>
          <a:ln/>
        </p:spPr>
        <p:txBody>
          <a:bodyPr lIns="92075" tIns="46038" rIns="92075" bIns="46038"/>
          <a:lstStyle/>
          <a:p>
            <a:r>
              <a:rPr lang="en-US"/>
              <a:t>Corporate-Level Strategies</a:t>
            </a:r>
            <a:endParaRPr lang="en-US" sz="2000">
              <a:solidFill>
                <a:schemeClr val="tx1"/>
              </a:solidFill>
            </a:endParaRPr>
          </a:p>
        </p:txBody>
      </p:sp>
      <p:sp>
        <p:nvSpPr>
          <p:cNvPr id="16387" name="Rectangle 3"/>
          <p:cNvSpPr>
            <a:spLocks noChangeArrowheads="1"/>
          </p:cNvSpPr>
          <p:nvPr/>
        </p:nvSpPr>
        <p:spPr bwMode="auto">
          <a:xfrm>
            <a:off x="1536700" y="1536700"/>
            <a:ext cx="6985000" cy="4470400"/>
          </a:xfrm>
          <a:prstGeom prst="rect">
            <a:avLst/>
          </a:prstGeom>
          <a:noFill/>
          <a:ln w="25400">
            <a:solidFill>
              <a:schemeClr val="tx1"/>
            </a:solidFill>
            <a:miter lim="800000"/>
            <a:headEnd/>
            <a:tailEnd/>
          </a:ln>
          <a:effectLst/>
        </p:spPr>
        <p:txBody>
          <a:bodyPr wrap="none" anchor="ctr"/>
          <a:lstStyle/>
          <a:p>
            <a:endParaRPr lang="en-US"/>
          </a:p>
        </p:txBody>
      </p:sp>
      <p:sp>
        <p:nvSpPr>
          <p:cNvPr id="16388" name="Line 4"/>
          <p:cNvSpPr>
            <a:spLocks noChangeShapeType="1"/>
          </p:cNvSpPr>
          <p:nvPr/>
        </p:nvSpPr>
        <p:spPr bwMode="auto">
          <a:xfrm>
            <a:off x="914400" y="2133600"/>
            <a:ext cx="0" cy="1219200"/>
          </a:xfrm>
          <a:prstGeom prst="line">
            <a:avLst/>
          </a:prstGeom>
          <a:noFill/>
          <a:ln w="25400">
            <a:solidFill>
              <a:srgbClr val="FC0128"/>
            </a:solidFill>
            <a:round/>
            <a:headEnd type="stealth" w="med" len="lg"/>
            <a:tailEnd type="none" w="sm" len="sm"/>
          </a:ln>
          <a:effectLst/>
        </p:spPr>
        <p:txBody>
          <a:bodyPr wrap="none" anchor="ctr"/>
          <a:lstStyle/>
          <a:p>
            <a:endParaRPr lang="en-US"/>
          </a:p>
        </p:txBody>
      </p:sp>
      <p:sp>
        <p:nvSpPr>
          <p:cNvPr id="16389" name="Line 5"/>
          <p:cNvSpPr>
            <a:spLocks noChangeShapeType="1"/>
          </p:cNvSpPr>
          <p:nvPr/>
        </p:nvSpPr>
        <p:spPr bwMode="auto">
          <a:xfrm flipV="1">
            <a:off x="914400" y="4267200"/>
            <a:ext cx="0" cy="1143000"/>
          </a:xfrm>
          <a:prstGeom prst="line">
            <a:avLst/>
          </a:prstGeom>
          <a:noFill/>
          <a:ln w="25400">
            <a:solidFill>
              <a:srgbClr val="FC0128"/>
            </a:solidFill>
            <a:round/>
            <a:headEnd type="stealth" w="med" len="lg"/>
            <a:tailEnd type="none" w="sm" len="sm"/>
          </a:ln>
          <a:effectLst/>
        </p:spPr>
        <p:txBody>
          <a:bodyPr wrap="none" anchor="ctr"/>
          <a:lstStyle/>
          <a:p>
            <a:endParaRPr lang="en-US"/>
          </a:p>
        </p:txBody>
      </p:sp>
      <p:sp>
        <p:nvSpPr>
          <p:cNvPr id="16390" name="Rectangle 6"/>
          <p:cNvSpPr>
            <a:spLocks noChangeArrowheads="1"/>
          </p:cNvSpPr>
          <p:nvPr/>
        </p:nvSpPr>
        <p:spPr bwMode="auto">
          <a:xfrm>
            <a:off x="434975" y="3382963"/>
            <a:ext cx="960438" cy="701675"/>
          </a:xfrm>
          <a:prstGeom prst="rect">
            <a:avLst/>
          </a:prstGeom>
          <a:noFill/>
          <a:ln w="9525">
            <a:noFill/>
            <a:miter lim="800000"/>
            <a:headEnd/>
            <a:tailEnd/>
          </a:ln>
          <a:effectLst/>
        </p:spPr>
        <p:txBody>
          <a:bodyPr wrap="none" lIns="92075" tIns="46038" rIns="92075" bIns="46038">
            <a:spAutoFit/>
          </a:bodyPr>
          <a:lstStyle/>
          <a:p>
            <a:pPr algn="ctr"/>
            <a:r>
              <a:rPr lang="en-US" sz="2000" b="1">
                <a:latin typeface="Arial" charset="0"/>
              </a:rPr>
              <a:t>Firm</a:t>
            </a:r>
          </a:p>
          <a:p>
            <a:pPr algn="ctr"/>
            <a:r>
              <a:rPr lang="en-US" sz="2000" b="1">
                <a:latin typeface="Arial" charset="0"/>
              </a:rPr>
              <a:t>Status</a:t>
            </a:r>
          </a:p>
        </p:txBody>
      </p:sp>
      <p:sp>
        <p:nvSpPr>
          <p:cNvPr id="16391" name="Rectangle 7"/>
          <p:cNvSpPr>
            <a:spLocks noChangeArrowheads="1"/>
          </p:cNvSpPr>
          <p:nvPr/>
        </p:nvSpPr>
        <p:spPr bwMode="auto">
          <a:xfrm>
            <a:off x="301625" y="1423988"/>
            <a:ext cx="1225550" cy="641350"/>
          </a:xfrm>
          <a:prstGeom prst="rect">
            <a:avLst/>
          </a:prstGeom>
          <a:noFill/>
          <a:ln w="9525">
            <a:noFill/>
            <a:miter lim="800000"/>
            <a:headEnd/>
            <a:tailEnd/>
          </a:ln>
          <a:effectLst/>
        </p:spPr>
        <p:txBody>
          <a:bodyPr wrap="none" lIns="92075" tIns="46038" rIns="92075" bIns="46038">
            <a:spAutoFit/>
          </a:bodyPr>
          <a:lstStyle/>
          <a:p>
            <a:pPr algn="ctr"/>
            <a:r>
              <a:rPr lang="en-US" b="1">
                <a:latin typeface="Arial" charset="0"/>
              </a:rPr>
              <a:t>Valuable</a:t>
            </a:r>
          </a:p>
          <a:p>
            <a:pPr algn="ctr"/>
            <a:r>
              <a:rPr lang="en-US" b="1">
                <a:latin typeface="Arial" charset="0"/>
              </a:rPr>
              <a:t>strengths</a:t>
            </a:r>
          </a:p>
        </p:txBody>
      </p:sp>
      <p:sp>
        <p:nvSpPr>
          <p:cNvPr id="16392" name="Rectangle 8"/>
          <p:cNvSpPr>
            <a:spLocks noChangeArrowheads="1"/>
          </p:cNvSpPr>
          <p:nvPr/>
        </p:nvSpPr>
        <p:spPr bwMode="auto">
          <a:xfrm>
            <a:off x="79375" y="5462588"/>
            <a:ext cx="1519238" cy="641350"/>
          </a:xfrm>
          <a:prstGeom prst="rect">
            <a:avLst/>
          </a:prstGeom>
          <a:noFill/>
          <a:ln w="9525">
            <a:noFill/>
            <a:miter lim="800000"/>
            <a:headEnd/>
            <a:tailEnd/>
          </a:ln>
          <a:effectLst/>
        </p:spPr>
        <p:txBody>
          <a:bodyPr wrap="none" lIns="92075" tIns="46038" rIns="92075" bIns="46038">
            <a:spAutoFit/>
          </a:bodyPr>
          <a:lstStyle/>
          <a:p>
            <a:pPr algn="ctr"/>
            <a:r>
              <a:rPr lang="en-US" b="1">
                <a:latin typeface="Arial" charset="0"/>
              </a:rPr>
              <a:t>Critical</a:t>
            </a:r>
          </a:p>
          <a:p>
            <a:pPr algn="ctr"/>
            <a:r>
              <a:rPr lang="en-US" b="1">
                <a:latin typeface="Arial" charset="0"/>
              </a:rPr>
              <a:t>weaknesses</a:t>
            </a:r>
          </a:p>
        </p:txBody>
      </p:sp>
      <p:sp>
        <p:nvSpPr>
          <p:cNvPr id="16393" name="Rectangle 9"/>
          <p:cNvSpPr>
            <a:spLocks noChangeArrowheads="1"/>
          </p:cNvSpPr>
          <p:nvPr/>
        </p:nvSpPr>
        <p:spPr bwMode="auto">
          <a:xfrm>
            <a:off x="3479800" y="6202363"/>
            <a:ext cx="2795588" cy="396875"/>
          </a:xfrm>
          <a:prstGeom prst="rect">
            <a:avLst/>
          </a:prstGeom>
          <a:noFill/>
          <a:ln w="9525">
            <a:noFill/>
            <a:miter lim="800000"/>
            <a:headEnd/>
            <a:tailEnd/>
          </a:ln>
          <a:effectLst/>
        </p:spPr>
        <p:txBody>
          <a:bodyPr wrap="none" lIns="92075" tIns="46038" rIns="92075" bIns="46038">
            <a:spAutoFit/>
          </a:bodyPr>
          <a:lstStyle/>
          <a:p>
            <a:pPr algn="ctr"/>
            <a:r>
              <a:rPr lang="en-US" sz="2000" b="1">
                <a:latin typeface="Arial" charset="0"/>
              </a:rPr>
              <a:t>Environmental Status</a:t>
            </a:r>
          </a:p>
        </p:txBody>
      </p:sp>
      <p:sp>
        <p:nvSpPr>
          <p:cNvPr id="16394" name="Rectangle 10"/>
          <p:cNvSpPr>
            <a:spLocks noChangeArrowheads="1"/>
          </p:cNvSpPr>
          <p:nvPr/>
        </p:nvSpPr>
        <p:spPr bwMode="auto">
          <a:xfrm>
            <a:off x="955675" y="5995988"/>
            <a:ext cx="1763303" cy="646973"/>
          </a:xfrm>
          <a:prstGeom prst="rect">
            <a:avLst/>
          </a:prstGeom>
          <a:noFill/>
          <a:ln w="9525">
            <a:noFill/>
            <a:miter lim="800000"/>
            <a:headEnd/>
            <a:tailEnd/>
          </a:ln>
          <a:effectLst/>
        </p:spPr>
        <p:txBody>
          <a:bodyPr wrap="none" lIns="92075" tIns="46038" rIns="92075" bIns="46038">
            <a:spAutoFit/>
          </a:bodyPr>
          <a:lstStyle/>
          <a:p>
            <a:pPr algn="ctr"/>
            <a:r>
              <a:rPr lang="en-US" b="1" dirty="0" smtClean="0">
                <a:latin typeface="Arial" charset="0"/>
              </a:rPr>
              <a:t>environmental</a:t>
            </a:r>
            <a:endParaRPr lang="en-US" b="1" dirty="0">
              <a:latin typeface="Arial" charset="0"/>
            </a:endParaRPr>
          </a:p>
          <a:p>
            <a:pPr algn="ctr"/>
            <a:r>
              <a:rPr lang="en-US" b="1" dirty="0">
                <a:latin typeface="Arial" charset="0"/>
              </a:rPr>
              <a:t>opportunities</a:t>
            </a:r>
          </a:p>
        </p:txBody>
      </p:sp>
      <p:sp>
        <p:nvSpPr>
          <p:cNvPr id="16395" name="Rectangle 11"/>
          <p:cNvSpPr>
            <a:spLocks noChangeArrowheads="1"/>
          </p:cNvSpPr>
          <p:nvPr/>
        </p:nvSpPr>
        <p:spPr bwMode="auto">
          <a:xfrm>
            <a:off x="6899275" y="5995988"/>
            <a:ext cx="1746250" cy="915987"/>
          </a:xfrm>
          <a:prstGeom prst="rect">
            <a:avLst/>
          </a:prstGeom>
          <a:noFill/>
          <a:ln w="9525">
            <a:noFill/>
            <a:miter lim="800000"/>
            <a:headEnd/>
            <a:tailEnd/>
          </a:ln>
          <a:effectLst/>
        </p:spPr>
        <p:txBody>
          <a:bodyPr wrap="none" lIns="92075" tIns="46038" rIns="92075" bIns="46038">
            <a:spAutoFit/>
          </a:bodyPr>
          <a:lstStyle/>
          <a:p>
            <a:pPr algn="ctr"/>
            <a:r>
              <a:rPr lang="en-US" b="1">
                <a:latin typeface="Arial" charset="0"/>
              </a:rPr>
              <a:t>Critical</a:t>
            </a:r>
          </a:p>
          <a:p>
            <a:pPr algn="ctr"/>
            <a:r>
              <a:rPr lang="en-US" b="1">
                <a:latin typeface="Arial" charset="0"/>
              </a:rPr>
              <a:t>environmental</a:t>
            </a:r>
          </a:p>
          <a:p>
            <a:pPr algn="ctr"/>
            <a:r>
              <a:rPr lang="en-US" b="1">
                <a:latin typeface="Arial" charset="0"/>
              </a:rPr>
              <a:t>threats</a:t>
            </a:r>
          </a:p>
        </p:txBody>
      </p:sp>
      <p:sp>
        <p:nvSpPr>
          <p:cNvPr id="16396" name="Line 12"/>
          <p:cNvSpPr>
            <a:spLocks noChangeShapeType="1"/>
          </p:cNvSpPr>
          <p:nvPr/>
        </p:nvSpPr>
        <p:spPr bwMode="auto">
          <a:xfrm>
            <a:off x="6248400" y="6400800"/>
            <a:ext cx="609600" cy="0"/>
          </a:xfrm>
          <a:prstGeom prst="line">
            <a:avLst/>
          </a:prstGeom>
          <a:noFill/>
          <a:ln w="25400">
            <a:solidFill>
              <a:srgbClr val="FC0128"/>
            </a:solidFill>
            <a:round/>
            <a:headEnd type="none" w="sm" len="sm"/>
            <a:tailEnd type="stealth" w="med" len="lg"/>
          </a:ln>
          <a:effectLst/>
        </p:spPr>
        <p:txBody>
          <a:bodyPr wrap="none" anchor="ctr"/>
          <a:lstStyle/>
          <a:p>
            <a:endParaRPr lang="en-US"/>
          </a:p>
        </p:txBody>
      </p:sp>
      <p:sp>
        <p:nvSpPr>
          <p:cNvPr id="16397" name="Line 13"/>
          <p:cNvSpPr>
            <a:spLocks noChangeShapeType="1"/>
          </p:cNvSpPr>
          <p:nvPr/>
        </p:nvSpPr>
        <p:spPr bwMode="auto">
          <a:xfrm flipH="1">
            <a:off x="2819400" y="6400800"/>
            <a:ext cx="609600" cy="0"/>
          </a:xfrm>
          <a:prstGeom prst="line">
            <a:avLst/>
          </a:prstGeom>
          <a:noFill/>
          <a:ln w="25400">
            <a:solidFill>
              <a:srgbClr val="FC0128"/>
            </a:solidFill>
            <a:round/>
            <a:headEnd type="none" w="sm" len="sm"/>
            <a:tailEnd type="stealth" w="med" len="lg"/>
          </a:ln>
          <a:effectLst/>
        </p:spPr>
        <p:txBody>
          <a:bodyPr wrap="none" anchor="ctr"/>
          <a:lstStyle/>
          <a:p>
            <a:endParaRPr lang="en-US"/>
          </a:p>
        </p:txBody>
      </p:sp>
      <p:sp>
        <p:nvSpPr>
          <p:cNvPr id="16398" name="Line 14"/>
          <p:cNvSpPr>
            <a:spLocks noChangeShapeType="1"/>
          </p:cNvSpPr>
          <p:nvPr/>
        </p:nvSpPr>
        <p:spPr bwMode="auto">
          <a:xfrm flipV="1">
            <a:off x="1524000" y="1524000"/>
            <a:ext cx="5257800" cy="3352800"/>
          </a:xfrm>
          <a:prstGeom prst="line">
            <a:avLst/>
          </a:prstGeom>
          <a:noFill/>
          <a:ln w="25400">
            <a:solidFill>
              <a:schemeClr val="tx2"/>
            </a:solidFill>
            <a:round/>
            <a:headEnd type="none" w="sm" len="sm"/>
            <a:tailEnd type="none" w="sm" len="sm"/>
          </a:ln>
          <a:effectLst/>
        </p:spPr>
        <p:txBody>
          <a:bodyPr wrap="none" anchor="ctr"/>
          <a:lstStyle/>
          <a:p>
            <a:endParaRPr lang="en-US"/>
          </a:p>
        </p:txBody>
      </p:sp>
      <p:sp>
        <p:nvSpPr>
          <p:cNvPr id="16399" name="Line 15"/>
          <p:cNvSpPr>
            <a:spLocks noChangeShapeType="1"/>
          </p:cNvSpPr>
          <p:nvPr/>
        </p:nvSpPr>
        <p:spPr bwMode="auto">
          <a:xfrm flipV="1">
            <a:off x="3200400" y="2667000"/>
            <a:ext cx="5334000" cy="3352800"/>
          </a:xfrm>
          <a:prstGeom prst="line">
            <a:avLst/>
          </a:prstGeom>
          <a:noFill/>
          <a:ln w="25400">
            <a:solidFill>
              <a:schemeClr val="tx2"/>
            </a:solidFill>
            <a:round/>
            <a:headEnd type="none" w="sm" len="sm"/>
            <a:tailEnd type="none" w="sm" len="sm"/>
          </a:ln>
          <a:effectLst/>
        </p:spPr>
        <p:txBody>
          <a:bodyPr wrap="none" anchor="ctr"/>
          <a:lstStyle/>
          <a:p>
            <a:endParaRPr lang="en-US"/>
          </a:p>
        </p:txBody>
      </p:sp>
      <p:grpSp>
        <p:nvGrpSpPr>
          <p:cNvPr id="2" name="Group 16"/>
          <p:cNvGrpSpPr>
            <a:grpSpLocks/>
          </p:cNvGrpSpPr>
          <p:nvPr/>
        </p:nvGrpSpPr>
        <p:grpSpPr bwMode="auto">
          <a:xfrm>
            <a:off x="1676400" y="1973263"/>
            <a:ext cx="2286000" cy="1016000"/>
            <a:chOff x="1056" y="1243"/>
            <a:chExt cx="1440" cy="640"/>
          </a:xfrm>
        </p:grpSpPr>
        <p:sp>
          <p:nvSpPr>
            <p:cNvPr id="16401" name="AutoShape 17"/>
            <p:cNvSpPr>
              <a:spLocks noChangeArrowheads="1"/>
            </p:cNvSpPr>
            <p:nvPr/>
          </p:nvSpPr>
          <p:spPr bwMode="auto">
            <a:xfrm>
              <a:off x="1056" y="1296"/>
              <a:ext cx="1440" cy="528"/>
            </a:xfrm>
            <a:prstGeom prst="octagon">
              <a:avLst>
                <a:gd name="adj" fmla="val 35745"/>
              </a:avLst>
            </a:prstGeom>
            <a:solidFill>
              <a:srgbClr val="00FFFF"/>
            </a:solidFill>
            <a:ln w="9525">
              <a:solidFill>
                <a:schemeClr val="tx1"/>
              </a:solidFill>
              <a:miter lim="800000"/>
              <a:headEnd/>
              <a:tailEnd/>
            </a:ln>
            <a:effectLst/>
          </p:spPr>
          <p:txBody>
            <a:bodyPr wrap="none" anchor="ctr"/>
            <a:lstStyle/>
            <a:p>
              <a:endParaRPr lang="en-US"/>
            </a:p>
          </p:txBody>
        </p:sp>
        <p:sp>
          <p:nvSpPr>
            <p:cNvPr id="16402" name="Rectangle 18"/>
            <p:cNvSpPr>
              <a:spLocks noChangeArrowheads="1"/>
            </p:cNvSpPr>
            <p:nvPr/>
          </p:nvSpPr>
          <p:spPr bwMode="auto">
            <a:xfrm>
              <a:off x="1285" y="1243"/>
              <a:ext cx="887" cy="640"/>
            </a:xfrm>
            <a:prstGeom prst="rect">
              <a:avLst/>
            </a:prstGeom>
            <a:solidFill>
              <a:srgbClr val="00FFFF"/>
            </a:solidFill>
            <a:ln w="9525">
              <a:solidFill>
                <a:schemeClr val="tx1"/>
              </a:solidFill>
              <a:miter lim="800000"/>
              <a:headEnd/>
              <a:tailEnd/>
            </a:ln>
            <a:effectLst/>
          </p:spPr>
          <p:txBody>
            <a:bodyPr wrap="none" lIns="92075" tIns="46038" rIns="92075" bIns="46038">
              <a:spAutoFit/>
            </a:bodyPr>
            <a:lstStyle/>
            <a:p>
              <a:pPr algn="ctr"/>
              <a:r>
                <a:rPr lang="en-US" sz="2000" b="1">
                  <a:solidFill>
                    <a:schemeClr val="bg1"/>
                  </a:solidFill>
                  <a:latin typeface="Arial" charset="0"/>
                </a:rPr>
                <a:t>Corporate</a:t>
              </a:r>
            </a:p>
            <a:p>
              <a:pPr algn="ctr"/>
              <a:r>
                <a:rPr lang="en-US" sz="2000" b="1">
                  <a:solidFill>
                    <a:schemeClr val="bg1"/>
                  </a:solidFill>
                  <a:latin typeface="Arial" charset="0"/>
                </a:rPr>
                <a:t>growth</a:t>
              </a:r>
            </a:p>
            <a:p>
              <a:pPr algn="ctr"/>
              <a:r>
                <a:rPr lang="en-US" sz="2000" b="1">
                  <a:solidFill>
                    <a:schemeClr val="bg1"/>
                  </a:solidFill>
                  <a:latin typeface="Arial" charset="0"/>
                </a:rPr>
                <a:t>strategies</a:t>
              </a:r>
            </a:p>
          </p:txBody>
        </p:sp>
      </p:grpSp>
      <p:grpSp>
        <p:nvGrpSpPr>
          <p:cNvPr id="3" name="Group 19"/>
          <p:cNvGrpSpPr>
            <a:grpSpLocks/>
          </p:cNvGrpSpPr>
          <p:nvPr/>
        </p:nvGrpSpPr>
        <p:grpSpPr bwMode="auto">
          <a:xfrm>
            <a:off x="1660525" y="1630363"/>
            <a:ext cx="3902075" cy="1006475"/>
            <a:chOff x="1046" y="1027"/>
            <a:chExt cx="2458" cy="634"/>
          </a:xfrm>
        </p:grpSpPr>
        <p:sp>
          <p:nvSpPr>
            <p:cNvPr id="16404" name="Rectangle 20"/>
            <p:cNvSpPr>
              <a:spLocks noChangeArrowheads="1"/>
            </p:cNvSpPr>
            <p:nvPr/>
          </p:nvSpPr>
          <p:spPr bwMode="auto">
            <a:xfrm>
              <a:off x="1046" y="1027"/>
              <a:ext cx="2035" cy="214"/>
            </a:xfrm>
            <a:prstGeom prst="rect">
              <a:avLst/>
            </a:prstGeom>
            <a:noFill/>
            <a:ln w="9525">
              <a:noFill/>
              <a:miter lim="800000"/>
              <a:headEnd/>
              <a:tailEnd/>
            </a:ln>
            <a:effectLst/>
          </p:spPr>
          <p:txBody>
            <a:bodyPr wrap="none" lIns="92075" tIns="46038" rIns="92075" bIns="46038">
              <a:spAutoFit/>
            </a:bodyPr>
            <a:lstStyle/>
            <a:p>
              <a:r>
                <a:rPr lang="en-US" sz="1600" b="1" dirty="0" smtClean="0">
                  <a:latin typeface="Times New Roman" charset="0"/>
                </a:rPr>
                <a:t>Concentric/Related </a:t>
              </a:r>
              <a:r>
                <a:rPr lang="en-US" sz="1600" b="1" dirty="0">
                  <a:latin typeface="Times New Roman" charset="0"/>
                </a:rPr>
                <a:t>Diversification</a:t>
              </a:r>
            </a:p>
          </p:txBody>
        </p:sp>
        <p:sp>
          <p:nvSpPr>
            <p:cNvPr id="16405" name="Rectangle 21"/>
            <p:cNvSpPr>
              <a:spLocks noChangeArrowheads="1"/>
            </p:cNvSpPr>
            <p:nvPr/>
          </p:nvSpPr>
          <p:spPr bwMode="auto">
            <a:xfrm>
              <a:off x="2486" y="1219"/>
              <a:ext cx="1018" cy="442"/>
            </a:xfrm>
            <a:prstGeom prst="rect">
              <a:avLst/>
            </a:prstGeom>
            <a:noFill/>
            <a:ln w="9525">
              <a:noFill/>
              <a:miter lim="800000"/>
              <a:headEnd/>
              <a:tailEnd/>
            </a:ln>
            <a:effectLst/>
          </p:spPr>
          <p:txBody>
            <a:bodyPr lIns="92075" tIns="46038" rIns="92075" bIns="46038">
              <a:spAutoFit/>
            </a:bodyPr>
            <a:lstStyle/>
            <a:p>
              <a:r>
                <a:rPr lang="en-US" sz="2000">
                  <a:latin typeface="Times New Roman" charset="0"/>
                </a:rPr>
                <a:t>(Economies of Scope)</a:t>
              </a:r>
            </a:p>
          </p:txBody>
        </p:sp>
      </p:grpSp>
      <p:sp>
        <p:nvSpPr>
          <p:cNvPr id="16406" name="Rectangle 22"/>
          <p:cNvSpPr>
            <a:spLocks noChangeArrowheads="1"/>
          </p:cNvSpPr>
          <p:nvPr/>
        </p:nvSpPr>
        <p:spPr bwMode="auto">
          <a:xfrm>
            <a:off x="1584325" y="3001963"/>
            <a:ext cx="2362313" cy="923972"/>
          </a:xfrm>
          <a:prstGeom prst="rect">
            <a:avLst/>
          </a:prstGeom>
          <a:noFill/>
          <a:ln w="9525">
            <a:noFill/>
            <a:miter lim="800000"/>
            <a:headEnd/>
            <a:tailEnd/>
          </a:ln>
          <a:effectLst/>
        </p:spPr>
        <p:txBody>
          <a:bodyPr wrap="none" lIns="92075" tIns="46038" rIns="92075" bIns="46038">
            <a:spAutoFit/>
          </a:bodyPr>
          <a:lstStyle/>
          <a:p>
            <a:r>
              <a:rPr lang="en-US" sz="1600" b="1" dirty="0" smtClean="0">
                <a:latin typeface="Times New Roman" charset="0"/>
              </a:rPr>
              <a:t>Conglomerate/Unrelated</a:t>
            </a:r>
            <a:endParaRPr lang="en-US" sz="1600" b="1" dirty="0">
              <a:latin typeface="Times New Roman" charset="0"/>
            </a:endParaRPr>
          </a:p>
          <a:p>
            <a:r>
              <a:rPr lang="en-US" sz="1600" b="1" dirty="0">
                <a:latin typeface="Times New Roman" charset="0"/>
              </a:rPr>
              <a:t>Diversification</a:t>
            </a:r>
            <a:endParaRPr lang="en-US" sz="1600" dirty="0">
              <a:latin typeface="Times New Roman" charset="0"/>
            </a:endParaRPr>
          </a:p>
          <a:p>
            <a:r>
              <a:rPr lang="en-US" sz="2000" dirty="0">
                <a:latin typeface="Times New Roman" charset="0"/>
              </a:rPr>
              <a:t>(Risk Mgt.)</a:t>
            </a:r>
          </a:p>
        </p:txBody>
      </p:sp>
      <p:grpSp>
        <p:nvGrpSpPr>
          <p:cNvPr id="4" name="Group 23"/>
          <p:cNvGrpSpPr>
            <a:grpSpLocks/>
          </p:cNvGrpSpPr>
          <p:nvPr/>
        </p:nvGrpSpPr>
        <p:grpSpPr bwMode="auto">
          <a:xfrm>
            <a:off x="5715000" y="4335463"/>
            <a:ext cx="2514600" cy="1016000"/>
            <a:chOff x="3600" y="2731"/>
            <a:chExt cx="1584" cy="640"/>
          </a:xfrm>
        </p:grpSpPr>
        <p:sp>
          <p:nvSpPr>
            <p:cNvPr id="16408" name="AutoShape 24"/>
            <p:cNvSpPr>
              <a:spLocks noChangeArrowheads="1"/>
            </p:cNvSpPr>
            <p:nvPr/>
          </p:nvSpPr>
          <p:spPr bwMode="auto">
            <a:xfrm>
              <a:off x="3600" y="2784"/>
              <a:ext cx="1584" cy="528"/>
            </a:xfrm>
            <a:prstGeom prst="octagon">
              <a:avLst>
                <a:gd name="adj" fmla="val 29282"/>
              </a:avLst>
            </a:prstGeom>
            <a:solidFill>
              <a:srgbClr val="00FFFF"/>
            </a:solidFill>
            <a:ln w="9525">
              <a:solidFill>
                <a:schemeClr val="tx1"/>
              </a:solidFill>
              <a:miter lim="800000"/>
              <a:headEnd/>
              <a:tailEnd/>
            </a:ln>
            <a:effectLst/>
          </p:spPr>
          <p:txBody>
            <a:bodyPr wrap="none" anchor="ctr"/>
            <a:lstStyle/>
            <a:p>
              <a:endParaRPr lang="en-US"/>
            </a:p>
          </p:txBody>
        </p:sp>
        <p:sp>
          <p:nvSpPr>
            <p:cNvPr id="16409" name="Rectangle 25"/>
            <p:cNvSpPr>
              <a:spLocks noChangeArrowheads="1"/>
            </p:cNvSpPr>
            <p:nvPr/>
          </p:nvSpPr>
          <p:spPr bwMode="auto">
            <a:xfrm>
              <a:off x="3844" y="2731"/>
              <a:ext cx="1144" cy="640"/>
            </a:xfrm>
            <a:prstGeom prst="rect">
              <a:avLst/>
            </a:prstGeom>
            <a:solidFill>
              <a:srgbClr val="00FFFF"/>
            </a:solidFill>
            <a:ln w="9525">
              <a:solidFill>
                <a:schemeClr val="tx1"/>
              </a:solidFill>
              <a:miter lim="800000"/>
              <a:headEnd/>
              <a:tailEnd/>
            </a:ln>
            <a:effectLst/>
          </p:spPr>
          <p:txBody>
            <a:bodyPr wrap="none" lIns="92075" tIns="46038" rIns="92075" bIns="46038">
              <a:spAutoFit/>
            </a:bodyPr>
            <a:lstStyle/>
            <a:p>
              <a:pPr algn="ctr"/>
              <a:r>
                <a:rPr lang="en-US" sz="2000" b="1" dirty="0">
                  <a:solidFill>
                    <a:schemeClr val="bg1"/>
                  </a:solidFill>
                  <a:latin typeface="Arial" charset="0"/>
                </a:rPr>
                <a:t>Corporate</a:t>
              </a:r>
            </a:p>
            <a:p>
              <a:pPr algn="ctr"/>
              <a:r>
                <a:rPr lang="en-US" sz="2000" b="1" dirty="0">
                  <a:solidFill>
                    <a:schemeClr val="bg1"/>
                  </a:solidFill>
                  <a:latin typeface="Arial" charset="0"/>
                </a:rPr>
                <a:t>retrenchment</a:t>
              </a:r>
            </a:p>
            <a:p>
              <a:pPr algn="ctr"/>
              <a:r>
                <a:rPr lang="en-US" sz="2000" b="1" dirty="0">
                  <a:solidFill>
                    <a:schemeClr val="bg1"/>
                  </a:solidFill>
                  <a:latin typeface="Arial" charset="0"/>
                </a:rPr>
                <a:t>strategies</a:t>
              </a:r>
            </a:p>
          </p:txBody>
        </p:sp>
      </p:grpSp>
      <p:sp>
        <p:nvSpPr>
          <p:cNvPr id="16410" name="Rectangle 26"/>
          <p:cNvSpPr>
            <a:spLocks noChangeArrowheads="1"/>
          </p:cNvSpPr>
          <p:nvPr/>
        </p:nvSpPr>
        <p:spPr bwMode="auto">
          <a:xfrm>
            <a:off x="4572000" y="5410200"/>
            <a:ext cx="3976687" cy="369974"/>
          </a:xfrm>
          <a:prstGeom prst="rect">
            <a:avLst/>
          </a:prstGeom>
          <a:noFill/>
          <a:ln w="9525">
            <a:noFill/>
            <a:miter lim="800000"/>
            <a:headEnd/>
            <a:tailEnd/>
          </a:ln>
          <a:effectLst/>
        </p:spPr>
        <p:txBody>
          <a:bodyPr lIns="92075" tIns="46038" rIns="92075" bIns="46038">
            <a:spAutoFit/>
          </a:bodyPr>
          <a:lstStyle/>
          <a:p>
            <a:pPr algn="ctr"/>
            <a:r>
              <a:rPr lang="en-US" b="1" dirty="0" smtClean="0">
                <a:latin typeface="Times New Roman" charset="0"/>
              </a:rPr>
              <a:t>Turn around/Divestment/Liquidation </a:t>
            </a:r>
            <a:endParaRPr lang="en-US" b="1" dirty="0">
              <a:latin typeface="Times New Roman" charset="0"/>
            </a:endParaRPr>
          </a:p>
        </p:txBody>
      </p:sp>
      <p:grpSp>
        <p:nvGrpSpPr>
          <p:cNvPr id="5" name="Group 27"/>
          <p:cNvGrpSpPr>
            <a:grpSpLocks/>
          </p:cNvGrpSpPr>
          <p:nvPr/>
        </p:nvGrpSpPr>
        <p:grpSpPr bwMode="auto">
          <a:xfrm>
            <a:off x="3962400" y="3116263"/>
            <a:ext cx="2514600" cy="1016000"/>
            <a:chOff x="2496" y="1963"/>
            <a:chExt cx="1584" cy="640"/>
          </a:xfrm>
        </p:grpSpPr>
        <p:sp>
          <p:nvSpPr>
            <p:cNvPr id="16412" name="AutoShape 28"/>
            <p:cNvSpPr>
              <a:spLocks noChangeArrowheads="1"/>
            </p:cNvSpPr>
            <p:nvPr/>
          </p:nvSpPr>
          <p:spPr bwMode="auto">
            <a:xfrm>
              <a:off x="2496" y="2016"/>
              <a:ext cx="1584" cy="528"/>
            </a:xfrm>
            <a:prstGeom prst="octagon">
              <a:avLst>
                <a:gd name="adj" fmla="val 29282"/>
              </a:avLst>
            </a:prstGeom>
            <a:solidFill>
              <a:srgbClr val="00FFFF"/>
            </a:solidFill>
            <a:ln w="9525">
              <a:solidFill>
                <a:schemeClr val="tx1"/>
              </a:solidFill>
              <a:miter lim="800000"/>
              <a:headEnd/>
              <a:tailEnd/>
            </a:ln>
            <a:effectLst/>
          </p:spPr>
          <p:txBody>
            <a:bodyPr wrap="none" anchor="ctr"/>
            <a:lstStyle/>
            <a:p>
              <a:endParaRPr lang="en-US"/>
            </a:p>
          </p:txBody>
        </p:sp>
        <p:sp>
          <p:nvSpPr>
            <p:cNvPr id="16413" name="Rectangle 29"/>
            <p:cNvSpPr>
              <a:spLocks noChangeArrowheads="1"/>
            </p:cNvSpPr>
            <p:nvPr/>
          </p:nvSpPr>
          <p:spPr bwMode="auto">
            <a:xfrm>
              <a:off x="2869" y="1963"/>
              <a:ext cx="887" cy="640"/>
            </a:xfrm>
            <a:prstGeom prst="rect">
              <a:avLst/>
            </a:prstGeom>
            <a:solidFill>
              <a:srgbClr val="00FFFF"/>
            </a:solidFill>
            <a:ln w="9525">
              <a:solidFill>
                <a:schemeClr val="tx1"/>
              </a:solidFill>
              <a:miter lim="800000"/>
              <a:headEnd/>
              <a:tailEnd/>
            </a:ln>
            <a:effectLst/>
          </p:spPr>
          <p:txBody>
            <a:bodyPr wrap="none" lIns="92075" tIns="46038" rIns="92075" bIns="46038">
              <a:spAutoFit/>
            </a:bodyPr>
            <a:lstStyle/>
            <a:p>
              <a:pPr algn="ctr"/>
              <a:r>
                <a:rPr lang="en-US" sz="2000" b="1">
                  <a:solidFill>
                    <a:schemeClr val="bg1"/>
                  </a:solidFill>
                  <a:latin typeface="Arial" charset="0"/>
                </a:rPr>
                <a:t>Corporate</a:t>
              </a:r>
            </a:p>
            <a:p>
              <a:pPr algn="ctr"/>
              <a:r>
                <a:rPr lang="en-US" sz="2000" b="1">
                  <a:solidFill>
                    <a:schemeClr val="bg1"/>
                  </a:solidFill>
                  <a:latin typeface="Arial" charset="0"/>
                </a:rPr>
                <a:t>stability</a:t>
              </a:r>
            </a:p>
            <a:p>
              <a:pPr algn="ctr"/>
              <a:r>
                <a:rPr lang="en-US" sz="2000" b="1">
                  <a:solidFill>
                    <a:schemeClr val="bg1"/>
                  </a:solidFill>
                  <a:latin typeface="Arial" charset="0"/>
                </a:rPr>
                <a:t>strategies</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 presetClass="entr" presetSubtype="1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checkerboard(across)">
                                      <p:cBhvr>
                                        <p:cTn id="11" dur="5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5" presetClass="entr" presetSubtype="10" fill="hold" grpId="0" nodeType="clickEffect">
                                  <p:stCondLst>
                                    <p:cond delay="0"/>
                                  </p:stCondLst>
                                  <p:childTnLst>
                                    <p:set>
                                      <p:cBhvr>
                                        <p:cTn id="15" dur="1" fill="hold">
                                          <p:stCondLst>
                                            <p:cond delay="0"/>
                                          </p:stCondLst>
                                        </p:cTn>
                                        <p:tgtEl>
                                          <p:spTgt spid="16406"/>
                                        </p:tgtEl>
                                        <p:attrNameLst>
                                          <p:attrName>style.visibility</p:attrName>
                                        </p:attrNameLst>
                                      </p:cBhvr>
                                      <p:to>
                                        <p:strVal val="visible"/>
                                      </p:to>
                                    </p:set>
                                    <p:animEffect transition="in" filter="checkerboard(across)">
                                      <p:cBhvr>
                                        <p:cTn id="16" dur="500"/>
                                        <p:tgtEl>
                                          <p:spTgt spid="16406"/>
                                        </p:tgtEl>
                                      </p:cBhvr>
                                    </p:animEffect>
                                  </p:childTnLst>
                                </p:cTn>
                              </p:par>
                            </p:childTnLst>
                          </p:cTn>
                        </p:par>
                      </p:childTnLst>
                    </p:cTn>
                  </p:par>
                  <p:par>
                    <p:cTn id="17" fill="hold">
                      <p:stCondLst>
                        <p:cond delay="indefinite"/>
                      </p:stCondLst>
                      <p:childTnLst>
                        <p:par>
                          <p:cTn id="18" fill="hold">
                            <p:stCondLst>
                              <p:cond delay="0"/>
                            </p:stCondLst>
                            <p:childTnLst>
                              <p:par>
                                <p:cTn id="19" presetID="5" presetClass="entr" presetSubtype="1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checkerboard(across)">
                                      <p:cBhvr>
                                        <p:cTn id="21" dur="500"/>
                                        <p:tgtEl>
                                          <p:spTgt spid="4"/>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16410"/>
                                        </p:tgtEl>
                                        <p:attrNameLst>
                                          <p:attrName>style.visibility</p:attrName>
                                        </p:attrNameLst>
                                      </p:cBhvr>
                                      <p:to>
                                        <p:strVal val="visible"/>
                                      </p:to>
                                    </p:set>
                                    <p:animEffect transition="in" filter="checkerboard(across)">
                                      <p:cBhvr>
                                        <p:cTn id="26" dur="500"/>
                                        <p:tgtEl>
                                          <p:spTgt spid="16410"/>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499"/>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06" grpId="0" autoUpdateAnimBg="0"/>
      <p:bldP spid="16410"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rrowheads="1"/>
          </p:cNvSpPr>
          <p:nvPr>
            <p:ph type="title"/>
          </p:nvPr>
        </p:nvSpPr>
        <p:spPr>
          <a:xfrm>
            <a:off x="685800" y="0"/>
            <a:ext cx="7772400" cy="1143000"/>
          </a:xfrm>
          <a:noFill/>
          <a:ln/>
        </p:spPr>
        <p:txBody>
          <a:bodyPr lIns="92075" tIns="46038" rIns="92075" bIns="46038"/>
          <a:lstStyle/>
          <a:p>
            <a:r>
              <a:rPr lang="en-US"/>
              <a:t>The BCG “Portfolio” Matrix</a:t>
            </a:r>
          </a:p>
        </p:txBody>
      </p:sp>
      <p:sp>
        <p:nvSpPr>
          <p:cNvPr id="19459" name="Rectangle 3"/>
          <p:cNvSpPr>
            <a:spLocks noChangeArrowheads="1"/>
          </p:cNvSpPr>
          <p:nvPr/>
        </p:nvSpPr>
        <p:spPr bwMode="auto">
          <a:xfrm>
            <a:off x="541338" y="2849563"/>
            <a:ext cx="747712" cy="396875"/>
          </a:xfrm>
          <a:prstGeom prst="rect">
            <a:avLst/>
          </a:prstGeom>
          <a:noFill/>
          <a:ln w="9525">
            <a:noFill/>
            <a:miter lim="800000"/>
            <a:headEnd/>
            <a:tailEnd/>
          </a:ln>
          <a:effectLst/>
        </p:spPr>
        <p:txBody>
          <a:bodyPr wrap="none" lIns="92075" tIns="46038" rIns="92075" bIns="46038">
            <a:spAutoFit/>
          </a:bodyPr>
          <a:lstStyle/>
          <a:p>
            <a:pPr algn="ctr"/>
            <a:r>
              <a:rPr lang="en-US" sz="2000" b="1">
                <a:latin typeface="Arial" charset="0"/>
              </a:rPr>
              <a:t>High</a:t>
            </a:r>
          </a:p>
        </p:txBody>
      </p:sp>
      <p:sp>
        <p:nvSpPr>
          <p:cNvPr id="19460" name="Rectangle 4"/>
          <p:cNvSpPr>
            <a:spLocks noChangeArrowheads="1"/>
          </p:cNvSpPr>
          <p:nvPr/>
        </p:nvSpPr>
        <p:spPr bwMode="auto">
          <a:xfrm>
            <a:off x="568325" y="5287963"/>
            <a:ext cx="692150" cy="396875"/>
          </a:xfrm>
          <a:prstGeom prst="rect">
            <a:avLst/>
          </a:prstGeom>
          <a:noFill/>
          <a:ln w="9525">
            <a:noFill/>
            <a:miter lim="800000"/>
            <a:headEnd/>
            <a:tailEnd/>
          </a:ln>
          <a:effectLst/>
        </p:spPr>
        <p:txBody>
          <a:bodyPr wrap="none" lIns="92075" tIns="46038" rIns="92075" bIns="46038">
            <a:spAutoFit/>
          </a:bodyPr>
          <a:lstStyle/>
          <a:p>
            <a:pPr algn="ctr"/>
            <a:r>
              <a:rPr lang="en-US" sz="2000" b="1">
                <a:latin typeface="Arial" charset="0"/>
              </a:rPr>
              <a:t>Low</a:t>
            </a:r>
          </a:p>
        </p:txBody>
      </p:sp>
      <p:sp>
        <p:nvSpPr>
          <p:cNvPr id="19461" name="Rectangle 5"/>
          <p:cNvSpPr>
            <a:spLocks noChangeArrowheads="1"/>
          </p:cNvSpPr>
          <p:nvPr/>
        </p:nvSpPr>
        <p:spPr bwMode="auto">
          <a:xfrm>
            <a:off x="2903538" y="1858963"/>
            <a:ext cx="747712" cy="396875"/>
          </a:xfrm>
          <a:prstGeom prst="rect">
            <a:avLst/>
          </a:prstGeom>
          <a:noFill/>
          <a:ln w="9525">
            <a:noFill/>
            <a:miter lim="800000"/>
            <a:headEnd/>
            <a:tailEnd/>
          </a:ln>
          <a:effectLst/>
        </p:spPr>
        <p:txBody>
          <a:bodyPr wrap="none" lIns="92075" tIns="46038" rIns="92075" bIns="46038">
            <a:spAutoFit/>
          </a:bodyPr>
          <a:lstStyle/>
          <a:p>
            <a:pPr algn="ctr"/>
            <a:r>
              <a:rPr lang="en-US" sz="2000" b="1">
                <a:latin typeface="Arial" charset="0"/>
              </a:rPr>
              <a:t>High</a:t>
            </a:r>
          </a:p>
        </p:txBody>
      </p:sp>
      <p:sp>
        <p:nvSpPr>
          <p:cNvPr id="19462" name="Rectangle 6"/>
          <p:cNvSpPr>
            <a:spLocks noChangeArrowheads="1"/>
          </p:cNvSpPr>
          <p:nvPr/>
        </p:nvSpPr>
        <p:spPr bwMode="auto">
          <a:xfrm>
            <a:off x="6435725" y="1858963"/>
            <a:ext cx="692150" cy="396875"/>
          </a:xfrm>
          <a:prstGeom prst="rect">
            <a:avLst/>
          </a:prstGeom>
          <a:noFill/>
          <a:ln w="9525">
            <a:noFill/>
            <a:miter lim="800000"/>
            <a:headEnd/>
            <a:tailEnd/>
          </a:ln>
          <a:effectLst/>
        </p:spPr>
        <p:txBody>
          <a:bodyPr wrap="none" lIns="92075" tIns="46038" rIns="92075" bIns="46038">
            <a:spAutoFit/>
          </a:bodyPr>
          <a:lstStyle/>
          <a:p>
            <a:pPr algn="ctr"/>
            <a:r>
              <a:rPr lang="en-US" sz="2000" b="1">
                <a:latin typeface="Arial" charset="0"/>
              </a:rPr>
              <a:t>Low</a:t>
            </a:r>
          </a:p>
        </p:txBody>
      </p:sp>
      <p:sp>
        <p:nvSpPr>
          <p:cNvPr id="19463" name="Rectangle 7"/>
          <p:cNvSpPr>
            <a:spLocks noChangeArrowheads="1"/>
          </p:cNvSpPr>
          <p:nvPr/>
        </p:nvSpPr>
        <p:spPr bwMode="auto">
          <a:xfrm>
            <a:off x="4114800" y="1447800"/>
            <a:ext cx="1752600" cy="457200"/>
          </a:xfrm>
          <a:prstGeom prst="rect">
            <a:avLst/>
          </a:prstGeom>
          <a:solidFill>
            <a:srgbClr val="FFFF00"/>
          </a:solidFill>
          <a:ln w="9525">
            <a:noFill/>
            <a:miter lim="800000"/>
            <a:headEnd/>
            <a:tailEnd/>
          </a:ln>
          <a:effectLst/>
        </p:spPr>
        <p:txBody>
          <a:bodyPr wrap="none" anchor="ctr"/>
          <a:lstStyle/>
          <a:p>
            <a:endParaRPr lang="en-US"/>
          </a:p>
        </p:txBody>
      </p:sp>
      <p:sp>
        <p:nvSpPr>
          <p:cNvPr id="19464" name="Rectangle 8"/>
          <p:cNvSpPr>
            <a:spLocks noChangeArrowheads="1"/>
          </p:cNvSpPr>
          <p:nvPr/>
        </p:nvSpPr>
        <p:spPr bwMode="auto">
          <a:xfrm>
            <a:off x="4140200" y="1477963"/>
            <a:ext cx="1779588" cy="396875"/>
          </a:xfrm>
          <a:prstGeom prst="rect">
            <a:avLst/>
          </a:prstGeom>
          <a:noFill/>
          <a:ln w="9525">
            <a:noFill/>
            <a:miter lim="800000"/>
            <a:headEnd/>
            <a:tailEnd/>
          </a:ln>
          <a:effectLst/>
        </p:spPr>
        <p:txBody>
          <a:bodyPr wrap="none" lIns="92075" tIns="46038" rIns="92075" bIns="46038">
            <a:spAutoFit/>
          </a:bodyPr>
          <a:lstStyle/>
          <a:p>
            <a:pPr algn="ctr"/>
            <a:r>
              <a:rPr lang="en-US" sz="2000" b="1">
                <a:solidFill>
                  <a:srgbClr val="1A0279"/>
                </a:solidFill>
                <a:latin typeface="Arial" charset="0"/>
              </a:rPr>
              <a:t>Market Share</a:t>
            </a:r>
          </a:p>
        </p:txBody>
      </p:sp>
      <p:sp>
        <p:nvSpPr>
          <p:cNvPr id="19465" name="Rectangle 9"/>
          <p:cNvSpPr>
            <a:spLocks noChangeArrowheads="1"/>
          </p:cNvSpPr>
          <p:nvPr/>
        </p:nvSpPr>
        <p:spPr bwMode="auto">
          <a:xfrm>
            <a:off x="76200" y="3810000"/>
            <a:ext cx="1447800" cy="1143000"/>
          </a:xfrm>
          <a:prstGeom prst="rect">
            <a:avLst/>
          </a:prstGeom>
          <a:solidFill>
            <a:srgbClr val="FFFF00"/>
          </a:solidFill>
          <a:ln w="9525">
            <a:noFill/>
            <a:miter lim="800000"/>
            <a:headEnd/>
            <a:tailEnd/>
          </a:ln>
          <a:effectLst/>
        </p:spPr>
        <p:txBody>
          <a:bodyPr wrap="none" anchor="ctr"/>
          <a:lstStyle/>
          <a:p>
            <a:endParaRPr lang="en-US"/>
          </a:p>
        </p:txBody>
      </p:sp>
      <p:sp>
        <p:nvSpPr>
          <p:cNvPr id="19466" name="Rectangle 10"/>
          <p:cNvSpPr>
            <a:spLocks noChangeArrowheads="1"/>
          </p:cNvSpPr>
          <p:nvPr/>
        </p:nvSpPr>
        <p:spPr bwMode="auto">
          <a:xfrm>
            <a:off x="55563" y="3916363"/>
            <a:ext cx="1566862" cy="1006475"/>
          </a:xfrm>
          <a:prstGeom prst="rect">
            <a:avLst/>
          </a:prstGeom>
          <a:noFill/>
          <a:ln w="9525">
            <a:noFill/>
            <a:miter lim="800000"/>
            <a:headEnd/>
            <a:tailEnd/>
          </a:ln>
          <a:effectLst/>
        </p:spPr>
        <p:txBody>
          <a:bodyPr wrap="none" lIns="92075" tIns="46038" rIns="92075" bIns="46038">
            <a:spAutoFit/>
          </a:bodyPr>
          <a:lstStyle/>
          <a:p>
            <a:pPr algn="ctr"/>
            <a:r>
              <a:rPr lang="en-US" sz="2000" b="1">
                <a:solidFill>
                  <a:srgbClr val="1A0279"/>
                </a:solidFill>
                <a:latin typeface="Arial" charset="0"/>
              </a:rPr>
              <a:t>Anticipated</a:t>
            </a:r>
          </a:p>
          <a:p>
            <a:pPr algn="ctr"/>
            <a:r>
              <a:rPr lang="en-US" sz="2000" b="1">
                <a:solidFill>
                  <a:srgbClr val="1A0279"/>
                </a:solidFill>
                <a:latin typeface="Arial" charset="0"/>
              </a:rPr>
              <a:t>Growth</a:t>
            </a:r>
          </a:p>
          <a:p>
            <a:pPr algn="ctr"/>
            <a:r>
              <a:rPr lang="en-US" sz="2000" b="1">
                <a:solidFill>
                  <a:srgbClr val="1A0279"/>
                </a:solidFill>
                <a:latin typeface="Arial" charset="0"/>
              </a:rPr>
              <a:t>Rate</a:t>
            </a:r>
          </a:p>
        </p:txBody>
      </p:sp>
      <p:sp>
        <p:nvSpPr>
          <p:cNvPr id="19467" name="Line 11"/>
          <p:cNvSpPr>
            <a:spLocks noChangeShapeType="1"/>
          </p:cNvSpPr>
          <p:nvPr/>
        </p:nvSpPr>
        <p:spPr bwMode="auto">
          <a:xfrm flipV="1">
            <a:off x="533400" y="2133600"/>
            <a:ext cx="0" cy="16764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9468" name="Line 12"/>
          <p:cNvSpPr>
            <a:spLocks noChangeShapeType="1"/>
          </p:cNvSpPr>
          <p:nvPr/>
        </p:nvSpPr>
        <p:spPr bwMode="auto">
          <a:xfrm>
            <a:off x="533400" y="2133600"/>
            <a:ext cx="7620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9469" name="Line 13"/>
          <p:cNvSpPr>
            <a:spLocks noChangeShapeType="1"/>
          </p:cNvSpPr>
          <p:nvPr/>
        </p:nvSpPr>
        <p:spPr bwMode="auto">
          <a:xfrm flipV="1">
            <a:off x="1524000" y="1600200"/>
            <a:ext cx="0" cy="4572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9470" name="Line 14"/>
          <p:cNvSpPr>
            <a:spLocks noChangeShapeType="1"/>
          </p:cNvSpPr>
          <p:nvPr/>
        </p:nvSpPr>
        <p:spPr bwMode="auto">
          <a:xfrm>
            <a:off x="1524000" y="1600200"/>
            <a:ext cx="2590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9471" name="Line 15"/>
          <p:cNvSpPr>
            <a:spLocks noChangeShapeType="1"/>
          </p:cNvSpPr>
          <p:nvPr/>
        </p:nvSpPr>
        <p:spPr bwMode="auto">
          <a:xfrm>
            <a:off x="5867400" y="1600200"/>
            <a:ext cx="2590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9472" name="Line 16"/>
          <p:cNvSpPr>
            <a:spLocks noChangeShapeType="1"/>
          </p:cNvSpPr>
          <p:nvPr/>
        </p:nvSpPr>
        <p:spPr bwMode="auto">
          <a:xfrm flipV="1">
            <a:off x="8458200" y="1600200"/>
            <a:ext cx="0" cy="4572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9473" name="Line 17"/>
          <p:cNvSpPr>
            <a:spLocks noChangeShapeType="1"/>
          </p:cNvSpPr>
          <p:nvPr/>
        </p:nvSpPr>
        <p:spPr bwMode="auto">
          <a:xfrm>
            <a:off x="533400" y="6477000"/>
            <a:ext cx="7620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9474" name="Line 18"/>
          <p:cNvSpPr>
            <a:spLocks noChangeShapeType="1"/>
          </p:cNvSpPr>
          <p:nvPr/>
        </p:nvSpPr>
        <p:spPr bwMode="auto">
          <a:xfrm flipV="1">
            <a:off x="533400" y="4953000"/>
            <a:ext cx="0" cy="15240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9475" name="Rectangle 19"/>
          <p:cNvSpPr>
            <a:spLocks noChangeArrowheads="1"/>
          </p:cNvSpPr>
          <p:nvPr/>
        </p:nvSpPr>
        <p:spPr bwMode="auto">
          <a:xfrm>
            <a:off x="1593850" y="2209800"/>
            <a:ext cx="3359150" cy="2057400"/>
          </a:xfrm>
          <a:prstGeom prst="rect">
            <a:avLst/>
          </a:prstGeom>
          <a:noFill/>
          <a:ln w="9525">
            <a:solidFill>
              <a:schemeClr val="tx1"/>
            </a:solidFill>
            <a:miter lim="800000"/>
            <a:headEnd/>
            <a:tailEnd/>
          </a:ln>
          <a:effectLst>
            <a:outerShdw dist="53882" dir="2700000" algn="ctr" rotWithShape="0">
              <a:schemeClr val="bg2"/>
            </a:outerShdw>
          </a:effectLst>
        </p:spPr>
        <p:txBody>
          <a:bodyPr wrap="none" anchor="ctr"/>
          <a:lstStyle/>
          <a:p>
            <a:endParaRPr lang="en-US"/>
          </a:p>
        </p:txBody>
      </p:sp>
      <p:graphicFrame>
        <p:nvGraphicFramePr>
          <p:cNvPr id="19476" name="Object 20"/>
          <p:cNvGraphicFramePr>
            <a:graphicFrameLocks/>
          </p:cNvGraphicFramePr>
          <p:nvPr/>
        </p:nvGraphicFramePr>
        <p:xfrm>
          <a:off x="1506538" y="3297238"/>
          <a:ext cx="793750" cy="741362"/>
        </p:xfrm>
        <a:graphic>
          <a:graphicData uri="http://schemas.openxmlformats.org/presentationml/2006/ole">
            <mc:AlternateContent xmlns:mc="http://schemas.openxmlformats.org/markup-compatibility/2006">
              <mc:Choice xmlns:v="urn:schemas-microsoft-com:vml" Requires="v">
                <p:oleObj spid="_x0000_s1074" name="ClipArt" r:id="rId4" imgW="3693960" imgH="3465360" progId="MS_ClipArt_Gallery.2">
                  <p:embed/>
                </p:oleObj>
              </mc:Choice>
              <mc:Fallback>
                <p:oleObj name="ClipArt" r:id="rId4" imgW="3693960" imgH="3465360" progId="MS_ClipArt_Gallery.2">
                  <p:embed/>
                  <p:pic>
                    <p:nvPicPr>
                      <p:cNvPr id="0" name="Picture 2"/>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06538" y="3297238"/>
                        <a:ext cx="793750" cy="741362"/>
                      </a:xfrm>
                      <a:prstGeom prst="rect">
                        <a:avLst/>
                      </a:prstGeom>
                      <a:noFill/>
                      <a:ln>
                        <a:noFill/>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9477" name="Object 21"/>
          <p:cNvGraphicFramePr>
            <a:graphicFrameLocks/>
          </p:cNvGraphicFramePr>
          <p:nvPr/>
        </p:nvGraphicFramePr>
        <p:xfrm>
          <a:off x="2039938" y="2916238"/>
          <a:ext cx="631825" cy="588962"/>
        </p:xfrm>
        <a:graphic>
          <a:graphicData uri="http://schemas.openxmlformats.org/presentationml/2006/ole">
            <mc:AlternateContent xmlns:mc="http://schemas.openxmlformats.org/markup-compatibility/2006">
              <mc:Choice xmlns:v="urn:schemas-microsoft-com:vml" Requires="v">
                <p:oleObj spid="_x0000_s1075" name="ClipArt" r:id="rId6" imgW="3693960" imgH="3465360" progId="MS_ClipArt_Gallery.2">
                  <p:embed/>
                </p:oleObj>
              </mc:Choice>
              <mc:Fallback>
                <p:oleObj name="ClipArt" r:id="rId6" imgW="3693960" imgH="3465360" progId="MS_ClipArt_Gallery.2">
                  <p:embed/>
                  <p:pic>
                    <p:nvPicPr>
                      <p:cNvPr id="0" name="Picture 3"/>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39938" y="2916238"/>
                        <a:ext cx="631825" cy="588962"/>
                      </a:xfrm>
                      <a:prstGeom prst="rect">
                        <a:avLst/>
                      </a:prstGeom>
                      <a:noFill/>
                      <a:ln>
                        <a:noFill/>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9478" name="Object 22"/>
          <p:cNvGraphicFramePr>
            <a:graphicFrameLocks/>
          </p:cNvGraphicFramePr>
          <p:nvPr/>
        </p:nvGraphicFramePr>
        <p:xfrm>
          <a:off x="2801938" y="2687638"/>
          <a:ext cx="474662" cy="442912"/>
        </p:xfrm>
        <a:graphic>
          <a:graphicData uri="http://schemas.openxmlformats.org/presentationml/2006/ole">
            <mc:AlternateContent xmlns:mc="http://schemas.openxmlformats.org/markup-compatibility/2006">
              <mc:Choice xmlns:v="urn:schemas-microsoft-com:vml" Requires="v">
                <p:oleObj spid="_x0000_s1076" name="ClipArt" r:id="rId8" imgW="3693960" imgH="3465360" progId="MS_ClipArt_Gallery.2">
                  <p:embed/>
                </p:oleObj>
              </mc:Choice>
              <mc:Fallback>
                <p:oleObj name="ClipArt" r:id="rId8" imgW="3693960" imgH="3465360" progId="MS_ClipArt_Gallery.2">
                  <p:embed/>
                  <p:pic>
                    <p:nvPicPr>
                      <p:cNvPr id="0" name="Picture 4"/>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801938" y="2687638"/>
                        <a:ext cx="474662" cy="442912"/>
                      </a:xfrm>
                      <a:prstGeom prst="rect">
                        <a:avLst/>
                      </a:prstGeom>
                      <a:noFill/>
                      <a:ln>
                        <a:noFill/>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9479" name="Object 23"/>
          <p:cNvGraphicFramePr>
            <a:graphicFrameLocks/>
          </p:cNvGraphicFramePr>
          <p:nvPr/>
        </p:nvGraphicFramePr>
        <p:xfrm>
          <a:off x="3487738" y="2840038"/>
          <a:ext cx="322262" cy="300037"/>
        </p:xfrm>
        <a:graphic>
          <a:graphicData uri="http://schemas.openxmlformats.org/presentationml/2006/ole">
            <mc:AlternateContent xmlns:mc="http://schemas.openxmlformats.org/markup-compatibility/2006">
              <mc:Choice xmlns:v="urn:schemas-microsoft-com:vml" Requires="v">
                <p:oleObj spid="_x0000_s1077" name="ClipArt" r:id="rId10" imgW="3693960" imgH="3465360" progId="MS_ClipArt_Gallery.2">
                  <p:embed/>
                </p:oleObj>
              </mc:Choice>
              <mc:Fallback>
                <p:oleObj name="ClipArt" r:id="rId10" imgW="3693960" imgH="3465360" progId="MS_ClipArt_Gallery.2">
                  <p:embed/>
                  <p:pic>
                    <p:nvPicPr>
                      <p:cNvPr id="0" name="Picture 5"/>
                      <p:cNvPicPr>
                        <a:picLocks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487738" y="2840038"/>
                        <a:ext cx="322262" cy="300037"/>
                      </a:xfrm>
                      <a:prstGeom prst="rect">
                        <a:avLst/>
                      </a:prstGeom>
                      <a:noFill/>
                      <a:ln>
                        <a:noFill/>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9480" name="Object 24"/>
          <p:cNvGraphicFramePr>
            <a:graphicFrameLocks/>
          </p:cNvGraphicFramePr>
          <p:nvPr/>
        </p:nvGraphicFramePr>
        <p:xfrm>
          <a:off x="4021138" y="3068638"/>
          <a:ext cx="246062" cy="230187"/>
        </p:xfrm>
        <a:graphic>
          <a:graphicData uri="http://schemas.openxmlformats.org/presentationml/2006/ole">
            <mc:AlternateContent xmlns:mc="http://schemas.openxmlformats.org/markup-compatibility/2006">
              <mc:Choice xmlns:v="urn:schemas-microsoft-com:vml" Requires="v">
                <p:oleObj spid="_x0000_s1078" name="ClipArt" r:id="rId12" imgW="3693960" imgH="3465360" progId="MS_ClipArt_Gallery.2">
                  <p:embed/>
                </p:oleObj>
              </mc:Choice>
              <mc:Fallback>
                <p:oleObj name="ClipArt" r:id="rId12" imgW="3693960" imgH="3465360" progId="MS_ClipArt_Gallery.2">
                  <p:embed/>
                  <p:pic>
                    <p:nvPicPr>
                      <p:cNvPr id="0" name="Picture 6"/>
                      <p:cNvPicPr>
                        <a:picLocks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021138" y="3068638"/>
                        <a:ext cx="246062" cy="230187"/>
                      </a:xfrm>
                      <a:prstGeom prst="rect">
                        <a:avLst/>
                      </a:prstGeom>
                      <a:noFill/>
                      <a:ln>
                        <a:noFill/>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9481" name="Object 25"/>
          <p:cNvGraphicFramePr>
            <a:graphicFrameLocks/>
          </p:cNvGraphicFramePr>
          <p:nvPr/>
        </p:nvGraphicFramePr>
        <p:xfrm>
          <a:off x="4478338" y="3373438"/>
          <a:ext cx="225425" cy="207962"/>
        </p:xfrm>
        <a:graphic>
          <a:graphicData uri="http://schemas.openxmlformats.org/presentationml/2006/ole">
            <mc:AlternateContent xmlns:mc="http://schemas.openxmlformats.org/markup-compatibility/2006">
              <mc:Choice xmlns:v="urn:schemas-microsoft-com:vml" Requires="v">
                <p:oleObj spid="_x0000_s1079" name="ClipArt" r:id="rId13" imgW="3693960" imgH="3465360" progId="MS_ClipArt_Gallery.2">
                  <p:embed/>
                </p:oleObj>
              </mc:Choice>
              <mc:Fallback>
                <p:oleObj name="ClipArt" r:id="rId13" imgW="3693960" imgH="3465360" progId="MS_ClipArt_Gallery.2">
                  <p:embed/>
                  <p:pic>
                    <p:nvPicPr>
                      <p:cNvPr id="0" name="Picture 7"/>
                      <p:cNvPicPr>
                        <a:picLocks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478338" y="3373438"/>
                        <a:ext cx="225425" cy="207962"/>
                      </a:xfrm>
                      <a:prstGeom prst="rect">
                        <a:avLst/>
                      </a:prstGeom>
                      <a:noFill/>
                      <a:ln>
                        <a:noFill/>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19482" name="Rectangle 26"/>
          <p:cNvSpPr>
            <a:spLocks noChangeArrowheads="1"/>
          </p:cNvSpPr>
          <p:nvPr/>
        </p:nvSpPr>
        <p:spPr bwMode="auto">
          <a:xfrm>
            <a:off x="1584325" y="2239963"/>
            <a:ext cx="819150" cy="396875"/>
          </a:xfrm>
          <a:prstGeom prst="rect">
            <a:avLst/>
          </a:prstGeom>
          <a:noFill/>
          <a:ln w="9525">
            <a:noFill/>
            <a:miter lim="800000"/>
            <a:headEnd/>
            <a:tailEnd/>
          </a:ln>
          <a:effectLst/>
        </p:spPr>
        <p:txBody>
          <a:bodyPr wrap="none" lIns="92075" tIns="46038" rIns="92075" bIns="46038">
            <a:spAutoFit/>
          </a:bodyPr>
          <a:lstStyle/>
          <a:p>
            <a:r>
              <a:rPr lang="en-US" sz="2000" b="1">
                <a:latin typeface="Arial" charset="0"/>
              </a:rPr>
              <a:t>Stars</a:t>
            </a:r>
          </a:p>
        </p:txBody>
      </p:sp>
      <p:sp>
        <p:nvSpPr>
          <p:cNvPr id="19483" name="Rectangle 27"/>
          <p:cNvSpPr>
            <a:spLocks noChangeArrowheads="1"/>
          </p:cNvSpPr>
          <p:nvPr/>
        </p:nvSpPr>
        <p:spPr bwMode="auto">
          <a:xfrm>
            <a:off x="5175250" y="2209800"/>
            <a:ext cx="3359150" cy="2057400"/>
          </a:xfrm>
          <a:prstGeom prst="rect">
            <a:avLst/>
          </a:prstGeom>
          <a:noFill/>
          <a:ln w="9525">
            <a:solidFill>
              <a:schemeClr val="tx1"/>
            </a:solidFill>
            <a:miter lim="800000"/>
            <a:headEnd/>
            <a:tailEnd/>
          </a:ln>
          <a:effectLst>
            <a:outerShdw dist="53882" dir="2700000" algn="ctr" rotWithShape="0">
              <a:schemeClr val="bg2"/>
            </a:outerShdw>
          </a:effectLst>
        </p:spPr>
        <p:txBody>
          <a:bodyPr wrap="none" anchor="ctr"/>
          <a:lstStyle/>
          <a:p>
            <a:endParaRPr lang="en-US"/>
          </a:p>
        </p:txBody>
      </p:sp>
      <p:sp>
        <p:nvSpPr>
          <p:cNvPr id="19484" name="Rectangle 28"/>
          <p:cNvSpPr>
            <a:spLocks noChangeArrowheads="1"/>
          </p:cNvSpPr>
          <p:nvPr/>
        </p:nvSpPr>
        <p:spPr bwMode="auto">
          <a:xfrm>
            <a:off x="5186363" y="3070225"/>
            <a:ext cx="603250" cy="914400"/>
          </a:xfrm>
          <a:prstGeom prst="rect">
            <a:avLst/>
          </a:prstGeom>
          <a:noFill/>
          <a:ln w="9525">
            <a:noFill/>
            <a:miter lim="800000"/>
            <a:headEnd/>
            <a:tailEnd/>
          </a:ln>
          <a:effectLst>
            <a:outerShdw dist="107763" dir="2700000" algn="ctr" rotWithShape="0">
              <a:schemeClr val="bg2"/>
            </a:outerShdw>
          </a:effectLst>
        </p:spPr>
        <p:txBody>
          <a:bodyPr wrap="none" lIns="92075" tIns="46038" rIns="92075" bIns="46038">
            <a:spAutoFit/>
          </a:bodyPr>
          <a:lstStyle/>
          <a:p>
            <a:pPr algn="ctr"/>
            <a:r>
              <a:rPr lang="en-US" sz="5400" b="1">
                <a:solidFill>
                  <a:srgbClr val="FFFF00"/>
                </a:solidFill>
                <a:latin typeface="Arial" charset="0"/>
              </a:rPr>
              <a:t>?</a:t>
            </a:r>
          </a:p>
        </p:txBody>
      </p:sp>
      <p:sp>
        <p:nvSpPr>
          <p:cNvPr id="19485" name="Rectangle 29"/>
          <p:cNvSpPr>
            <a:spLocks noChangeArrowheads="1"/>
          </p:cNvSpPr>
          <p:nvPr/>
        </p:nvSpPr>
        <p:spPr bwMode="auto">
          <a:xfrm>
            <a:off x="5872163" y="2689225"/>
            <a:ext cx="603250" cy="914400"/>
          </a:xfrm>
          <a:prstGeom prst="rect">
            <a:avLst/>
          </a:prstGeom>
          <a:noFill/>
          <a:ln w="9525">
            <a:noFill/>
            <a:miter lim="800000"/>
            <a:headEnd/>
            <a:tailEnd/>
          </a:ln>
          <a:effectLst>
            <a:outerShdw dist="107763" dir="2700000" algn="ctr" rotWithShape="0">
              <a:schemeClr val="bg2"/>
            </a:outerShdw>
          </a:effectLst>
        </p:spPr>
        <p:txBody>
          <a:bodyPr wrap="none" lIns="92075" tIns="46038" rIns="92075" bIns="46038">
            <a:spAutoFit/>
          </a:bodyPr>
          <a:lstStyle/>
          <a:p>
            <a:pPr algn="ctr"/>
            <a:r>
              <a:rPr lang="en-US" sz="5400" b="1">
                <a:solidFill>
                  <a:srgbClr val="FFFF00"/>
                </a:solidFill>
                <a:latin typeface="Arial" charset="0"/>
              </a:rPr>
              <a:t>?</a:t>
            </a:r>
          </a:p>
        </p:txBody>
      </p:sp>
      <p:sp>
        <p:nvSpPr>
          <p:cNvPr id="19486" name="Rectangle 30"/>
          <p:cNvSpPr>
            <a:spLocks noChangeArrowheads="1"/>
          </p:cNvSpPr>
          <p:nvPr/>
        </p:nvSpPr>
        <p:spPr bwMode="auto">
          <a:xfrm>
            <a:off x="6634163" y="2536825"/>
            <a:ext cx="603250" cy="914400"/>
          </a:xfrm>
          <a:prstGeom prst="rect">
            <a:avLst/>
          </a:prstGeom>
          <a:noFill/>
          <a:ln w="9525">
            <a:noFill/>
            <a:miter lim="800000"/>
            <a:headEnd/>
            <a:tailEnd/>
          </a:ln>
          <a:effectLst>
            <a:outerShdw dist="107763" dir="2700000" algn="ctr" rotWithShape="0">
              <a:schemeClr val="bg2"/>
            </a:outerShdw>
          </a:effectLst>
        </p:spPr>
        <p:txBody>
          <a:bodyPr lIns="92075" tIns="46038" rIns="92075" bIns="46038">
            <a:spAutoFit/>
          </a:bodyPr>
          <a:lstStyle/>
          <a:p>
            <a:pPr algn="ctr"/>
            <a:r>
              <a:rPr lang="en-US" sz="5400" b="1">
                <a:solidFill>
                  <a:srgbClr val="FFFF00"/>
                </a:solidFill>
                <a:latin typeface="Arial" charset="0"/>
              </a:rPr>
              <a:t>?</a:t>
            </a:r>
          </a:p>
        </p:txBody>
      </p:sp>
      <p:sp>
        <p:nvSpPr>
          <p:cNvPr id="19487" name="Rectangle 31"/>
          <p:cNvSpPr>
            <a:spLocks noChangeArrowheads="1"/>
          </p:cNvSpPr>
          <p:nvPr/>
        </p:nvSpPr>
        <p:spPr bwMode="auto">
          <a:xfrm>
            <a:off x="7396163" y="2689225"/>
            <a:ext cx="603250" cy="914400"/>
          </a:xfrm>
          <a:prstGeom prst="rect">
            <a:avLst/>
          </a:prstGeom>
          <a:noFill/>
          <a:ln w="9525">
            <a:noFill/>
            <a:miter lim="800000"/>
            <a:headEnd/>
            <a:tailEnd/>
          </a:ln>
          <a:effectLst>
            <a:outerShdw dist="107763" dir="2700000" algn="ctr" rotWithShape="0">
              <a:schemeClr val="bg2"/>
            </a:outerShdw>
          </a:effectLst>
        </p:spPr>
        <p:txBody>
          <a:bodyPr lIns="92075" tIns="46038" rIns="92075" bIns="46038">
            <a:spAutoFit/>
          </a:bodyPr>
          <a:lstStyle/>
          <a:p>
            <a:pPr algn="ctr"/>
            <a:r>
              <a:rPr lang="en-US" sz="5400" b="1">
                <a:solidFill>
                  <a:srgbClr val="FFFF00"/>
                </a:solidFill>
                <a:latin typeface="Arial" charset="0"/>
              </a:rPr>
              <a:t>?</a:t>
            </a:r>
          </a:p>
        </p:txBody>
      </p:sp>
      <p:sp>
        <p:nvSpPr>
          <p:cNvPr id="19488" name="Rectangle 32"/>
          <p:cNvSpPr>
            <a:spLocks noChangeArrowheads="1"/>
          </p:cNvSpPr>
          <p:nvPr/>
        </p:nvSpPr>
        <p:spPr bwMode="auto">
          <a:xfrm>
            <a:off x="5181600" y="2286000"/>
            <a:ext cx="2087563" cy="396875"/>
          </a:xfrm>
          <a:prstGeom prst="rect">
            <a:avLst/>
          </a:prstGeom>
          <a:noFill/>
          <a:ln w="9525">
            <a:noFill/>
            <a:miter lim="800000"/>
            <a:headEnd/>
            <a:tailEnd/>
          </a:ln>
          <a:effectLst/>
        </p:spPr>
        <p:txBody>
          <a:bodyPr wrap="none" lIns="92075" tIns="46038" rIns="92075" bIns="46038">
            <a:spAutoFit/>
          </a:bodyPr>
          <a:lstStyle/>
          <a:p>
            <a:r>
              <a:rPr lang="en-US" sz="2000" b="1">
                <a:latin typeface="Arial" charset="0"/>
              </a:rPr>
              <a:t>Question Marks</a:t>
            </a:r>
          </a:p>
        </p:txBody>
      </p:sp>
      <p:sp>
        <p:nvSpPr>
          <p:cNvPr id="19489" name="Rectangle 33"/>
          <p:cNvSpPr>
            <a:spLocks noChangeArrowheads="1"/>
          </p:cNvSpPr>
          <p:nvPr/>
        </p:nvSpPr>
        <p:spPr bwMode="auto">
          <a:xfrm>
            <a:off x="1593850" y="4419600"/>
            <a:ext cx="3359150" cy="2057400"/>
          </a:xfrm>
          <a:prstGeom prst="rect">
            <a:avLst/>
          </a:prstGeom>
          <a:noFill/>
          <a:ln w="9525">
            <a:solidFill>
              <a:schemeClr val="tx1"/>
            </a:solidFill>
            <a:miter lim="800000"/>
            <a:headEnd/>
            <a:tailEnd/>
          </a:ln>
          <a:effectLst>
            <a:outerShdw dist="53882" dir="2700000" algn="ctr" rotWithShape="0">
              <a:schemeClr val="bg2"/>
            </a:outerShdw>
          </a:effectLst>
        </p:spPr>
        <p:txBody>
          <a:bodyPr wrap="none" anchor="ctr"/>
          <a:lstStyle/>
          <a:p>
            <a:endParaRPr lang="en-US"/>
          </a:p>
        </p:txBody>
      </p:sp>
      <p:graphicFrame>
        <p:nvGraphicFramePr>
          <p:cNvPr id="19490" name="Object 34"/>
          <p:cNvGraphicFramePr>
            <a:graphicFrameLocks/>
          </p:cNvGraphicFramePr>
          <p:nvPr/>
        </p:nvGraphicFramePr>
        <p:xfrm>
          <a:off x="2514600" y="4506913"/>
          <a:ext cx="2362200" cy="1893887"/>
        </p:xfrm>
        <a:graphic>
          <a:graphicData uri="http://schemas.openxmlformats.org/presentationml/2006/ole">
            <mc:AlternateContent xmlns:mc="http://schemas.openxmlformats.org/markup-compatibility/2006">
              <mc:Choice xmlns:v="urn:schemas-microsoft-com:vml" Requires="v">
                <p:oleObj spid="_x0000_s1080" name="ClipArt" r:id="rId15" imgW="4586040" imgH="3936960" progId="MS_ClipArt_Gallery.2">
                  <p:embed/>
                </p:oleObj>
              </mc:Choice>
              <mc:Fallback>
                <p:oleObj name="ClipArt" r:id="rId15" imgW="4586040" imgH="3936960" progId="MS_ClipArt_Gallery.2">
                  <p:embed/>
                  <p:pic>
                    <p:nvPicPr>
                      <p:cNvPr id="0" name="Picture 8"/>
                      <p:cNvPicPr>
                        <a:picLocks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514600" y="4506913"/>
                        <a:ext cx="2362200" cy="1893887"/>
                      </a:xfrm>
                      <a:prstGeom prst="rect">
                        <a:avLst/>
                      </a:prstGeom>
                      <a:noFill/>
                      <a:ln>
                        <a:noFill/>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19491" name="Rectangle 35"/>
          <p:cNvSpPr>
            <a:spLocks noChangeArrowheads="1"/>
          </p:cNvSpPr>
          <p:nvPr/>
        </p:nvSpPr>
        <p:spPr bwMode="auto">
          <a:xfrm>
            <a:off x="1584325" y="4449763"/>
            <a:ext cx="1554163" cy="396875"/>
          </a:xfrm>
          <a:prstGeom prst="rect">
            <a:avLst/>
          </a:prstGeom>
          <a:noFill/>
          <a:ln w="9525">
            <a:noFill/>
            <a:miter lim="800000"/>
            <a:headEnd/>
            <a:tailEnd/>
          </a:ln>
          <a:effectLst/>
        </p:spPr>
        <p:txBody>
          <a:bodyPr wrap="none" lIns="92075" tIns="46038" rIns="92075" bIns="46038">
            <a:spAutoFit/>
          </a:bodyPr>
          <a:lstStyle/>
          <a:p>
            <a:r>
              <a:rPr lang="en-US" sz="2000" b="1">
                <a:latin typeface="Arial" charset="0"/>
              </a:rPr>
              <a:t>Cash Cows</a:t>
            </a:r>
          </a:p>
        </p:txBody>
      </p:sp>
      <p:sp>
        <p:nvSpPr>
          <p:cNvPr id="19492" name="Rectangle 36"/>
          <p:cNvSpPr>
            <a:spLocks noChangeArrowheads="1"/>
          </p:cNvSpPr>
          <p:nvPr/>
        </p:nvSpPr>
        <p:spPr bwMode="auto">
          <a:xfrm>
            <a:off x="5105400" y="4419600"/>
            <a:ext cx="3429000" cy="2057400"/>
          </a:xfrm>
          <a:prstGeom prst="rect">
            <a:avLst/>
          </a:prstGeom>
          <a:noFill/>
          <a:ln w="9525">
            <a:solidFill>
              <a:schemeClr val="tx1"/>
            </a:solidFill>
            <a:miter lim="800000"/>
            <a:headEnd/>
            <a:tailEnd/>
          </a:ln>
          <a:effectLst>
            <a:outerShdw dist="53882" dir="2700000" algn="ctr" rotWithShape="0">
              <a:schemeClr val="bg2"/>
            </a:outerShdw>
          </a:effectLst>
        </p:spPr>
        <p:txBody>
          <a:bodyPr wrap="none" anchor="ctr"/>
          <a:lstStyle/>
          <a:p>
            <a:endParaRPr lang="en-US"/>
          </a:p>
        </p:txBody>
      </p:sp>
      <p:graphicFrame>
        <p:nvGraphicFramePr>
          <p:cNvPr id="19493" name="Object 37"/>
          <p:cNvGraphicFramePr>
            <a:graphicFrameLocks/>
          </p:cNvGraphicFramePr>
          <p:nvPr/>
        </p:nvGraphicFramePr>
        <p:xfrm>
          <a:off x="6269038" y="4648200"/>
          <a:ext cx="1954212" cy="1552575"/>
        </p:xfrm>
        <a:graphic>
          <a:graphicData uri="http://schemas.openxmlformats.org/presentationml/2006/ole">
            <mc:AlternateContent xmlns:mc="http://schemas.openxmlformats.org/markup-compatibility/2006">
              <mc:Choice xmlns:v="urn:schemas-microsoft-com:vml" Requires="v">
                <p:oleObj spid="_x0000_s1081" name="ClipArt" r:id="rId17" imgW="4120920" imgH="3274920" progId="MS_ClipArt_Gallery.2">
                  <p:embed/>
                </p:oleObj>
              </mc:Choice>
              <mc:Fallback>
                <p:oleObj name="ClipArt" r:id="rId17" imgW="4120920" imgH="3274920" progId="MS_ClipArt_Gallery.2">
                  <p:embed/>
                  <p:pic>
                    <p:nvPicPr>
                      <p:cNvPr id="0" name="Picture 9"/>
                      <p:cNvPicPr>
                        <a:picLocks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269038" y="4648200"/>
                        <a:ext cx="1954212" cy="1552575"/>
                      </a:xfrm>
                      <a:prstGeom prst="rect">
                        <a:avLst/>
                      </a:prstGeom>
                      <a:noFill/>
                      <a:ln>
                        <a:noFill/>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19494" name="Rectangle 38"/>
          <p:cNvSpPr>
            <a:spLocks noChangeArrowheads="1"/>
          </p:cNvSpPr>
          <p:nvPr/>
        </p:nvSpPr>
        <p:spPr bwMode="auto">
          <a:xfrm>
            <a:off x="5089525" y="4449763"/>
            <a:ext cx="820738" cy="396875"/>
          </a:xfrm>
          <a:prstGeom prst="rect">
            <a:avLst/>
          </a:prstGeom>
          <a:noFill/>
          <a:ln w="9525">
            <a:noFill/>
            <a:miter lim="800000"/>
            <a:headEnd/>
            <a:tailEnd/>
          </a:ln>
          <a:effectLst/>
        </p:spPr>
        <p:txBody>
          <a:bodyPr wrap="none" lIns="92075" tIns="46038" rIns="92075" bIns="46038">
            <a:spAutoFit/>
          </a:bodyPr>
          <a:lstStyle/>
          <a:p>
            <a:r>
              <a:rPr lang="en-US" sz="2000" b="1">
                <a:latin typeface="Arial" charset="0"/>
              </a:rPr>
              <a:t>Dogs</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300" y="383477"/>
            <a:ext cx="8623300" cy="1064323"/>
          </a:xfrm>
        </p:spPr>
        <p:txBody>
          <a:bodyPr>
            <a:normAutofit/>
          </a:bodyPr>
          <a:lstStyle/>
          <a:p>
            <a:r>
              <a:rPr lang="en-US" sz="2800" b="1" dirty="0" smtClean="0"/>
              <a:t>Portfolio decision </a:t>
            </a:r>
            <a:endParaRPr lang="en-US" sz="2800" b="1" dirty="0"/>
          </a:p>
        </p:txBody>
      </p:sp>
      <p:graphicFrame>
        <p:nvGraphicFramePr>
          <p:cNvPr id="4" name="Table 3"/>
          <p:cNvGraphicFramePr>
            <a:graphicFrameLocks noGrp="1"/>
          </p:cNvGraphicFramePr>
          <p:nvPr/>
        </p:nvGraphicFramePr>
        <p:xfrm>
          <a:off x="1524000" y="1397000"/>
          <a:ext cx="6368098" cy="2225040"/>
        </p:xfrm>
        <a:graphic>
          <a:graphicData uri="http://schemas.openxmlformats.org/drawingml/2006/table">
            <a:tbl>
              <a:tblPr firstRow="1" bandRow="1">
                <a:tableStyleId>{5C22544A-7EE6-4342-B048-85BDC9FD1C3A}</a:tableStyleId>
              </a:tblPr>
              <a:tblGrid>
                <a:gridCol w="1600200"/>
                <a:gridCol w="1110298"/>
                <a:gridCol w="1219200"/>
                <a:gridCol w="1328102"/>
                <a:gridCol w="1110298"/>
              </a:tblGrid>
              <a:tr h="370840">
                <a:tc>
                  <a:txBody>
                    <a:bodyPr/>
                    <a:lstStyle/>
                    <a:p>
                      <a:endParaRPr lang="en-US" dirty="0"/>
                    </a:p>
                  </a:txBody>
                  <a:tcPr/>
                </a:tc>
                <a:tc>
                  <a:txBody>
                    <a:bodyPr/>
                    <a:lstStyle/>
                    <a:p>
                      <a:r>
                        <a:rPr lang="en-US" dirty="0" smtClean="0"/>
                        <a:t>A</a:t>
                      </a:r>
                      <a:endParaRPr lang="en-US" dirty="0"/>
                    </a:p>
                  </a:txBody>
                  <a:tcPr/>
                </a:tc>
                <a:tc>
                  <a:txBody>
                    <a:bodyPr/>
                    <a:lstStyle/>
                    <a:p>
                      <a:r>
                        <a:rPr lang="en-US" dirty="0" smtClean="0"/>
                        <a:t>B</a:t>
                      </a:r>
                      <a:endParaRPr lang="en-US" dirty="0"/>
                    </a:p>
                  </a:txBody>
                  <a:tcPr/>
                </a:tc>
                <a:tc>
                  <a:txBody>
                    <a:bodyPr/>
                    <a:lstStyle/>
                    <a:p>
                      <a:r>
                        <a:rPr lang="en-US" dirty="0" smtClean="0"/>
                        <a:t>C</a:t>
                      </a:r>
                      <a:endParaRPr lang="en-US" dirty="0"/>
                    </a:p>
                  </a:txBody>
                  <a:tcPr/>
                </a:tc>
                <a:tc>
                  <a:txBody>
                    <a:bodyPr/>
                    <a:lstStyle/>
                    <a:p>
                      <a:r>
                        <a:rPr lang="en-US" dirty="0" smtClean="0"/>
                        <a:t>Total</a:t>
                      </a:r>
                      <a:endParaRPr lang="en-US" dirty="0"/>
                    </a:p>
                  </a:txBody>
                  <a:tcPr/>
                </a:tc>
              </a:tr>
              <a:tr h="370840">
                <a:tc>
                  <a:txBody>
                    <a:bodyPr/>
                    <a:lstStyle/>
                    <a:p>
                      <a:r>
                        <a:rPr lang="en-US" dirty="0" smtClean="0"/>
                        <a:t> Revenue </a:t>
                      </a:r>
                      <a:endParaRPr lang="en-US" dirty="0"/>
                    </a:p>
                  </a:txBody>
                  <a:tcPr/>
                </a:tc>
                <a:tc>
                  <a:txBody>
                    <a:bodyPr/>
                    <a:lstStyle/>
                    <a:p>
                      <a:r>
                        <a:rPr lang="en-US" dirty="0" smtClean="0"/>
                        <a:t>1 m</a:t>
                      </a:r>
                      <a:endParaRPr lang="en-US" dirty="0"/>
                    </a:p>
                  </a:txBody>
                  <a:tcPr/>
                </a:tc>
                <a:tc>
                  <a:txBody>
                    <a:bodyPr/>
                    <a:lstStyle/>
                    <a:p>
                      <a:r>
                        <a:rPr lang="en-US" dirty="0" smtClean="0"/>
                        <a:t>2m</a:t>
                      </a:r>
                      <a:endParaRPr lang="en-US" dirty="0"/>
                    </a:p>
                  </a:txBody>
                  <a:tcPr/>
                </a:tc>
                <a:tc>
                  <a:txBody>
                    <a:bodyPr/>
                    <a:lstStyle/>
                    <a:p>
                      <a:r>
                        <a:rPr lang="en-US" dirty="0" smtClean="0"/>
                        <a:t>3m</a:t>
                      </a:r>
                      <a:endParaRPr lang="en-US" dirty="0"/>
                    </a:p>
                  </a:txBody>
                  <a:tcPr/>
                </a:tc>
                <a:tc>
                  <a:txBody>
                    <a:bodyPr/>
                    <a:lstStyle/>
                    <a:p>
                      <a:r>
                        <a:rPr lang="en-US" dirty="0" smtClean="0"/>
                        <a:t> 6.00</a:t>
                      </a:r>
                      <a:endParaRPr lang="en-US" dirty="0"/>
                    </a:p>
                  </a:txBody>
                  <a:tcPr/>
                </a:tc>
              </a:tr>
              <a:tr h="370840">
                <a:tc>
                  <a:txBody>
                    <a:bodyPr/>
                    <a:lstStyle/>
                    <a:p>
                      <a:r>
                        <a:rPr lang="en-US" dirty="0" smtClean="0"/>
                        <a:t>-Variable</a:t>
                      </a:r>
                      <a:r>
                        <a:rPr lang="en-US" baseline="0" dirty="0" smtClean="0"/>
                        <a:t> cost</a:t>
                      </a:r>
                      <a:endParaRPr lang="en-US" dirty="0"/>
                    </a:p>
                  </a:txBody>
                  <a:tcPr/>
                </a:tc>
                <a:tc>
                  <a:txBody>
                    <a:bodyPr/>
                    <a:lstStyle/>
                    <a:p>
                      <a:r>
                        <a:rPr lang="en-US" dirty="0" smtClean="0"/>
                        <a:t>0.2</a:t>
                      </a:r>
                      <a:endParaRPr lang="en-US" dirty="0"/>
                    </a:p>
                  </a:txBody>
                  <a:tcPr/>
                </a:tc>
                <a:tc>
                  <a:txBody>
                    <a:bodyPr/>
                    <a:lstStyle/>
                    <a:p>
                      <a:r>
                        <a:rPr lang="en-US" dirty="0" smtClean="0"/>
                        <a:t>0.5</a:t>
                      </a:r>
                      <a:endParaRPr lang="en-US" dirty="0"/>
                    </a:p>
                  </a:txBody>
                  <a:tcPr/>
                </a:tc>
                <a:tc>
                  <a:txBody>
                    <a:bodyPr/>
                    <a:lstStyle/>
                    <a:p>
                      <a:r>
                        <a:rPr lang="en-US" dirty="0" smtClean="0"/>
                        <a:t>1.5m</a:t>
                      </a:r>
                      <a:endParaRPr lang="en-US" dirty="0"/>
                    </a:p>
                  </a:txBody>
                  <a:tcPr/>
                </a:tc>
                <a:tc>
                  <a:txBody>
                    <a:bodyPr/>
                    <a:lstStyle/>
                    <a:p>
                      <a:r>
                        <a:rPr lang="en-US" dirty="0" smtClean="0"/>
                        <a:t>(2.20)</a:t>
                      </a:r>
                      <a:endParaRPr lang="en-US" dirty="0"/>
                    </a:p>
                  </a:txBody>
                  <a:tcPr/>
                </a:tc>
              </a:tr>
              <a:tr h="370840">
                <a:tc>
                  <a:txBody>
                    <a:bodyPr/>
                    <a:lstStyle/>
                    <a:p>
                      <a:r>
                        <a:rPr lang="en-US" dirty="0" smtClean="0"/>
                        <a:t>Contribution </a:t>
                      </a:r>
                      <a:endParaRPr lang="en-US" dirty="0"/>
                    </a:p>
                  </a:txBody>
                  <a:tcPr/>
                </a:tc>
                <a:tc>
                  <a:txBody>
                    <a:bodyPr/>
                    <a:lstStyle/>
                    <a:p>
                      <a:r>
                        <a:rPr lang="en-US" dirty="0" smtClean="0"/>
                        <a:t>0.8</a:t>
                      </a:r>
                      <a:endParaRPr lang="en-US" dirty="0"/>
                    </a:p>
                  </a:txBody>
                  <a:tcPr/>
                </a:tc>
                <a:tc>
                  <a:txBody>
                    <a:bodyPr/>
                    <a:lstStyle/>
                    <a:p>
                      <a:r>
                        <a:rPr lang="en-US" dirty="0" smtClean="0"/>
                        <a:t>1.5m</a:t>
                      </a:r>
                      <a:endParaRPr lang="en-US" dirty="0"/>
                    </a:p>
                  </a:txBody>
                  <a:tcPr/>
                </a:tc>
                <a:tc>
                  <a:txBody>
                    <a:bodyPr/>
                    <a:lstStyle/>
                    <a:p>
                      <a:r>
                        <a:rPr lang="en-US" dirty="0" smtClean="0"/>
                        <a:t>1.5m</a:t>
                      </a:r>
                      <a:endParaRPr lang="en-US" dirty="0"/>
                    </a:p>
                  </a:txBody>
                  <a:tcPr/>
                </a:tc>
                <a:tc>
                  <a:txBody>
                    <a:bodyPr/>
                    <a:lstStyle/>
                    <a:p>
                      <a:r>
                        <a:rPr lang="en-US" dirty="0" smtClean="0"/>
                        <a:t> 3.80m</a:t>
                      </a:r>
                      <a:endParaRPr lang="en-US" dirty="0"/>
                    </a:p>
                  </a:txBody>
                  <a:tcPr/>
                </a:tc>
              </a:tr>
              <a:tr h="370840">
                <a:tc>
                  <a:txBody>
                    <a:bodyPr/>
                    <a:lstStyle/>
                    <a:p>
                      <a:r>
                        <a:rPr lang="en-US" dirty="0" smtClean="0"/>
                        <a:t>-Fixed cost </a:t>
                      </a:r>
                      <a:endParaRPr lang="en-US" dirty="0"/>
                    </a:p>
                  </a:txBody>
                  <a:tcPr/>
                </a:tc>
                <a:tc>
                  <a:txBody>
                    <a:bodyPr/>
                    <a:lstStyle/>
                    <a:p>
                      <a:r>
                        <a:rPr lang="en-US" dirty="0" smtClean="0"/>
                        <a:t>0.9</a:t>
                      </a:r>
                      <a:endParaRPr lang="en-US" dirty="0"/>
                    </a:p>
                  </a:txBody>
                  <a:tcPr/>
                </a:tc>
                <a:tc>
                  <a:txBody>
                    <a:bodyPr/>
                    <a:lstStyle/>
                    <a:p>
                      <a:r>
                        <a:rPr lang="en-US" dirty="0" smtClean="0"/>
                        <a:t>0.9</a:t>
                      </a:r>
                      <a:endParaRPr lang="en-US" dirty="0"/>
                    </a:p>
                  </a:txBody>
                  <a:tcPr/>
                </a:tc>
                <a:tc>
                  <a:txBody>
                    <a:bodyPr/>
                    <a:lstStyle/>
                    <a:p>
                      <a:r>
                        <a:rPr lang="en-US" dirty="0" smtClean="0"/>
                        <a:t>0.9</a:t>
                      </a:r>
                      <a:endParaRPr lang="en-US" dirty="0"/>
                    </a:p>
                  </a:txBody>
                  <a:tcPr/>
                </a:tc>
                <a:tc>
                  <a:txBody>
                    <a:bodyPr/>
                    <a:lstStyle/>
                    <a:p>
                      <a:r>
                        <a:rPr lang="en-US" dirty="0" smtClean="0"/>
                        <a:t> 2.7m</a:t>
                      </a:r>
                      <a:endParaRPr lang="en-US" dirty="0"/>
                    </a:p>
                  </a:txBody>
                  <a:tcPr/>
                </a:tc>
              </a:tr>
              <a:tr h="370840">
                <a:tc>
                  <a:txBody>
                    <a:bodyPr/>
                    <a:lstStyle/>
                    <a:p>
                      <a:r>
                        <a:rPr lang="en-US" dirty="0" smtClean="0"/>
                        <a:t>Profit </a:t>
                      </a:r>
                      <a:endParaRPr lang="en-US" dirty="0"/>
                    </a:p>
                  </a:txBody>
                  <a:tcPr/>
                </a:tc>
                <a:tc>
                  <a:txBody>
                    <a:bodyPr/>
                    <a:lstStyle/>
                    <a:p>
                      <a:r>
                        <a:rPr lang="en-US" dirty="0" smtClean="0"/>
                        <a:t>(0.1)</a:t>
                      </a:r>
                      <a:endParaRPr lang="en-US" dirty="0"/>
                    </a:p>
                  </a:txBody>
                  <a:tcPr/>
                </a:tc>
                <a:tc>
                  <a:txBody>
                    <a:bodyPr/>
                    <a:lstStyle/>
                    <a:p>
                      <a:r>
                        <a:rPr lang="en-US" dirty="0" smtClean="0"/>
                        <a:t>0.6</a:t>
                      </a:r>
                      <a:endParaRPr lang="en-US" dirty="0"/>
                    </a:p>
                  </a:txBody>
                  <a:tcPr/>
                </a:tc>
                <a:tc>
                  <a:txBody>
                    <a:bodyPr/>
                    <a:lstStyle/>
                    <a:p>
                      <a:r>
                        <a:rPr lang="en-US" dirty="0" smtClean="0"/>
                        <a:t>0.6</a:t>
                      </a:r>
                      <a:endParaRPr lang="en-US" dirty="0"/>
                    </a:p>
                  </a:txBody>
                  <a:tcPr/>
                </a:tc>
                <a:tc>
                  <a:txBody>
                    <a:bodyPr/>
                    <a:lstStyle/>
                    <a:p>
                      <a:r>
                        <a:rPr lang="en-US" dirty="0" smtClean="0"/>
                        <a:t> 1.1m</a:t>
                      </a:r>
                      <a:endParaRPr lang="en-US" dirty="0"/>
                    </a:p>
                  </a:txBody>
                  <a:tcPr/>
                </a:tc>
              </a:tr>
            </a:tbl>
          </a:graphicData>
        </a:graphic>
      </p:graphicFrame>
      <p:sp>
        <p:nvSpPr>
          <p:cNvPr id="5" name="TextBox 4"/>
          <p:cNvSpPr txBox="1"/>
          <p:nvPr/>
        </p:nvSpPr>
        <p:spPr>
          <a:xfrm>
            <a:off x="1524000" y="3962400"/>
            <a:ext cx="6553200" cy="923330"/>
          </a:xfrm>
          <a:prstGeom prst="rect">
            <a:avLst/>
          </a:prstGeom>
          <a:noFill/>
        </p:spPr>
        <p:txBody>
          <a:bodyPr wrap="square" rtlCol="0">
            <a:spAutoFit/>
          </a:bodyPr>
          <a:lstStyle/>
          <a:p>
            <a:r>
              <a:rPr lang="en-US" b="1" u="sng" dirty="0" smtClean="0"/>
              <a:t>Product A</a:t>
            </a:r>
            <a:r>
              <a:rPr lang="en-US" dirty="0" smtClean="0"/>
              <a:t> in the portfolio has been making continues losses during last few financial years of the company.  Advice whether the </a:t>
            </a:r>
            <a:r>
              <a:rPr lang="en-US" b="1" u="sng" dirty="0" smtClean="0"/>
              <a:t>product A </a:t>
            </a:r>
            <a:r>
              <a:rPr lang="en-US" dirty="0" smtClean="0"/>
              <a:t>should be discontinued or not.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rrowheads="1"/>
          </p:cNvSpPr>
          <p:nvPr>
            <p:ph type="title"/>
          </p:nvPr>
        </p:nvSpPr>
        <p:spPr>
          <a:xfrm>
            <a:off x="685800" y="0"/>
            <a:ext cx="7772400" cy="1143000"/>
          </a:xfrm>
        </p:spPr>
        <p:txBody>
          <a:bodyPr/>
          <a:lstStyle/>
          <a:p>
            <a:r>
              <a:rPr lang="en-US"/>
              <a:t>Business Level Strategy</a:t>
            </a:r>
          </a:p>
        </p:txBody>
      </p:sp>
      <p:sp>
        <p:nvSpPr>
          <p:cNvPr id="21507" name="Rectangle 3"/>
          <p:cNvSpPr>
            <a:spLocks noGrp="1" noChangeArrowheads="1"/>
          </p:cNvSpPr>
          <p:nvPr>
            <p:ph type="body" idx="1"/>
          </p:nvPr>
        </p:nvSpPr>
        <p:spPr>
          <a:xfrm>
            <a:off x="685800" y="1219200"/>
            <a:ext cx="7772400" cy="4648200"/>
          </a:xfrm>
        </p:spPr>
        <p:txBody>
          <a:bodyPr>
            <a:normAutofit fontScale="92500" lnSpcReduction="10000"/>
          </a:bodyPr>
          <a:lstStyle/>
          <a:p>
            <a:r>
              <a:rPr lang="en-US" sz="2800"/>
              <a:t>How do we support the corporate strategy?</a:t>
            </a:r>
          </a:p>
          <a:p>
            <a:r>
              <a:rPr lang="en-US" sz="2800"/>
              <a:t>How do we compete in a specific business arena?</a:t>
            </a:r>
          </a:p>
          <a:p>
            <a:r>
              <a:rPr lang="en-US" sz="2800"/>
              <a:t>Three types of business level strategies:</a:t>
            </a:r>
          </a:p>
          <a:p>
            <a:pPr lvl="1"/>
            <a:r>
              <a:rPr lang="en-US" sz="2400"/>
              <a:t>Low cost producer</a:t>
            </a:r>
          </a:p>
          <a:p>
            <a:pPr lvl="1"/>
            <a:r>
              <a:rPr lang="en-US" sz="2400"/>
              <a:t>Differentiator</a:t>
            </a:r>
          </a:p>
          <a:p>
            <a:pPr lvl="1"/>
            <a:r>
              <a:rPr lang="en-US" sz="2400"/>
              <a:t>Focus</a:t>
            </a:r>
          </a:p>
          <a:p>
            <a:r>
              <a:rPr lang="en-US" sz="2800"/>
              <a:t>Four areas of focus</a:t>
            </a:r>
          </a:p>
          <a:p>
            <a:pPr lvl="1"/>
            <a:r>
              <a:rPr lang="en-US" sz="2400"/>
              <a:t>Generate sustainable competitive advantages</a:t>
            </a:r>
          </a:p>
          <a:p>
            <a:pPr lvl="1"/>
            <a:r>
              <a:rPr lang="en-US" sz="2400"/>
              <a:t>Develop and nurture (potentially) valuable capabilities</a:t>
            </a:r>
          </a:p>
          <a:p>
            <a:pPr lvl="1"/>
            <a:r>
              <a:rPr lang="en-US" sz="2400"/>
              <a:t>Respond to environmental changes</a:t>
            </a:r>
          </a:p>
          <a:p>
            <a:pPr lvl="1"/>
            <a:r>
              <a:rPr lang="en-US" sz="2400"/>
              <a:t>Approval of functional level strategies</a:t>
            </a:r>
          </a:p>
          <a:p>
            <a:pPr lvl="1"/>
            <a:endParaRPr lang="en-US" sz="24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a:xfrm>
            <a:off x="685800" y="304800"/>
            <a:ext cx="7772400" cy="1143000"/>
          </a:xfrm>
        </p:spPr>
        <p:txBody>
          <a:bodyPr/>
          <a:lstStyle/>
          <a:p>
            <a:r>
              <a:rPr lang="en-US" sz="2800"/>
              <a:t>Functional / Operational Level Strategy</a:t>
            </a:r>
          </a:p>
        </p:txBody>
      </p:sp>
      <p:sp>
        <p:nvSpPr>
          <p:cNvPr id="23555" name="Rectangle 3"/>
          <p:cNvSpPr>
            <a:spLocks noGrp="1" noChangeArrowheads="1"/>
          </p:cNvSpPr>
          <p:nvPr>
            <p:ph type="body" sz="half" idx="1"/>
          </p:nvPr>
        </p:nvSpPr>
        <p:spPr>
          <a:xfrm>
            <a:off x="685800" y="1600200"/>
            <a:ext cx="3810000" cy="4495800"/>
          </a:xfrm>
        </p:spPr>
        <p:txBody>
          <a:bodyPr/>
          <a:lstStyle/>
          <a:p>
            <a:r>
              <a:rPr lang="en-US"/>
              <a:t>Functional: How do we support the business level strategy?</a:t>
            </a:r>
          </a:p>
          <a:p>
            <a:r>
              <a:rPr lang="en-US"/>
              <a:t>Operational: How do we support the functional level strategy?</a:t>
            </a:r>
          </a:p>
        </p:txBody>
      </p:sp>
      <p:sp>
        <p:nvSpPr>
          <p:cNvPr id="23556" name="Rectangle 4"/>
          <p:cNvSpPr>
            <a:spLocks noGrp="1" noChangeArrowheads="1"/>
          </p:cNvSpPr>
          <p:nvPr>
            <p:ph type="body" sz="half" idx="2"/>
          </p:nvPr>
        </p:nvSpPr>
        <p:spPr>
          <a:xfrm>
            <a:off x="4648200" y="1524000"/>
            <a:ext cx="4114800" cy="4572000"/>
          </a:xfrm>
        </p:spPr>
        <p:txBody>
          <a:bodyPr>
            <a:normAutofit lnSpcReduction="10000"/>
          </a:bodyPr>
          <a:lstStyle/>
          <a:p>
            <a:r>
              <a:rPr lang="en-US"/>
              <a:t>An example.</a:t>
            </a:r>
          </a:p>
          <a:p>
            <a:r>
              <a:rPr lang="en-US"/>
              <a:t>Business L.S.: Become the low cost producer of widgets</a:t>
            </a:r>
          </a:p>
          <a:p>
            <a:r>
              <a:rPr lang="en-US"/>
              <a:t>Functional L.S. (Mfg.):  Reduce manufacturing costs by 10%</a:t>
            </a:r>
          </a:p>
          <a:p>
            <a:r>
              <a:rPr lang="en-US"/>
              <a:t>Operational (Plant #1):  Increase worker productivity by 15%</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rrowheads="1"/>
          </p:cNvSpPr>
          <p:nvPr>
            <p:ph type="title"/>
          </p:nvPr>
        </p:nvSpPr>
        <p:spPr>
          <a:xfrm>
            <a:off x="685800" y="133350"/>
            <a:ext cx="7772400" cy="1143000"/>
          </a:xfrm>
          <a:noFill/>
          <a:ln/>
        </p:spPr>
        <p:txBody>
          <a:bodyPr lIns="92075" tIns="46038" rIns="92075" bIns="46038"/>
          <a:lstStyle/>
          <a:p>
            <a:r>
              <a:rPr lang="en-US" sz="3200">
                <a:solidFill>
                  <a:schemeClr val="tx1"/>
                </a:solidFill>
              </a:rPr>
              <a:t>A Simple Organization Chart</a:t>
            </a:r>
            <a:br>
              <a:rPr lang="en-US" sz="3200">
                <a:solidFill>
                  <a:schemeClr val="tx1"/>
                </a:solidFill>
              </a:rPr>
            </a:br>
            <a:r>
              <a:rPr lang="en-US" sz="3200">
                <a:solidFill>
                  <a:schemeClr val="tx1"/>
                </a:solidFill>
              </a:rPr>
              <a:t>(Single Product Business)</a:t>
            </a:r>
          </a:p>
        </p:txBody>
      </p:sp>
      <p:sp>
        <p:nvSpPr>
          <p:cNvPr id="25603" name="Rectangle 3"/>
          <p:cNvSpPr>
            <a:spLocks noChangeArrowheads="1"/>
          </p:cNvSpPr>
          <p:nvPr/>
        </p:nvSpPr>
        <p:spPr bwMode="auto">
          <a:xfrm>
            <a:off x="3657600" y="1447800"/>
            <a:ext cx="1828800" cy="838200"/>
          </a:xfrm>
          <a:prstGeom prst="rect">
            <a:avLst/>
          </a:prstGeom>
          <a:solidFill>
            <a:srgbClr val="FFF3D8"/>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5604" name="Rectangle 4"/>
          <p:cNvSpPr>
            <a:spLocks noChangeArrowheads="1"/>
          </p:cNvSpPr>
          <p:nvPr/>
        </p:nvSpPr>
        <p:spPr bwMode="auto">
          <a:xfrm>
            <a:off x="3916363" y="1554163"/>
            <a:ext cx="1327286" cy="400752"/>
          </a:xfrm>
          <a:prstGeom prst="rect">
            <a:avLst/>
          </a:prstGeom>
          <a:noFill/>
          <a:ln w="9525">
            <a:noFill/>
            <a:miter lim="800000"/>
            <a:headEnd/>
            <a:tailEnd/>
          </a:ln>
          <a:effectLst/>
        </p:spPr>
        <p:txBody>
          <a:bodyPr wrap="none" lIns="92075" tIns="46038" rIns="92075" bIns="46038">
            <a:spAutoFit/>
          </a:bodyPr>
          <a:lstStyle/>
          <a:p>
            <a:pPr algn="ctr"/>
            <a:r>
              <a:rPr lang="en-US" sz="2000" b="1" dirty="0">
                <a:latin typeface="Arial" charset="0"/>
              </a:rPr>
              <a:t>Business</a:t>
            </a:r>
          </a:p>
        </p:txBody>
      </p:sp>
      <p:sp>
        <p:nvSpPr>
          <p:cNvPr id="25605" name="Rectangle 5"/>
          <p:cNvSpPr>
            <a:spLocks noChangeArrowheads="1"/>
          </p:cNvSpPr>
          <p:nvPr/>
        </p:nvSpPr>
        <p:spPr bwMode="auto">
          <a:xfrm>
            <a:off x="9525" y="3657600"/>
            <a:ext cx="1752600" cy="838200"/>
          </a:xfrm>
          <a:prstGeom prst="rect">
            <a:avLst/>
          </a:prstGeom>
          <a:solidFill>
            <a:srgbClr val="FCD1BF"/>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5606" name="Rectangle 6"/>
          <p:cNvSpPr>
            <a:spLocks noChangeArrowheads="1"/>
          </p:cNvSpPr>
          <p:nvPr/>
        </p:nvSpPr>
        <p:spPr bwMode="auto">
          <a:xfrm>
            <a:off x="0" y="3763963"/>
            <a:ext cx="1869101" cy="708528"/>
          </a:xfrm>
          <a:prstGeom prst="rect">
            <a:avLst/>
          </a:prstGeom>
          <a:noFill/>
          <a:ln w="9525" algn="ctr">
            <a:noFill/>
            <a:miter lim="800000"/>
            <a:headEnd/>
            <a:tailEnd/>
          </a:ln>
          <a:effectLst/>
        </p:spPr>
        <p:txBody>
          <a:bodyPr wrap="none" lIns="92075" tIns="46038" rIns="92075" bIns="46038">
            <a:spAutoFit/>
          </a:bodyPr>
          <a:lstStyle/>
          <a:p>
            <a:pPr algn="ctr"/>
            <a:r>
              <a:rPr lang="en-US" sz="2000" b="1" dirty="0">
                <a:latin typeface="Arial" charset="0"/>
              </a:rPr>
              <a:t>Research</a:t>
            </a:r>
            <a:r>
              <a:rPr lang="en-US" sz="2000" b="1" dirty="0">
                <a:solidFill>
                  <a:schemeClr val="bg1"/>
                </a:solidFill>
                <a:latin typeface="Arial" charset="0"/>
              </a:rPr>
              <a:t> </a:t>
            </a:r>
            <a:r>
              <a:rPr lang="en-US" sz="2000" b="1" dirty="0">
                <a:latin typeface="Arial" charset="0"/>
              </a:rPr>
              <a:t>and</a:t>
            </a:r>
          </a:p>
          <a:p>
            <a:pPr algn="ctr"/>
            <a:r>
              <a:rPr lang="en-US" sz="2000" b="1" dirty="0">
                <a:latin typeface="Arial" charset="0"/>
              </a:rPr>
              <a:t>Development</a:t>
            </a:r>
          </a:p>
        </p:txBody>
      </p:sp>
      <p:sp>
        <p:nvSpPr>
          <p:cNvPr id="25607" name="Rectangle 7"/>
          <p:cNvSpPr>
            <a:spLocks noChangeArrowheads="1"/>
          </p:cNvSpPr>
          <p:nvPr/>
        </p:nvSpPr>
        <p:spPr bwMode="auto">
          <a:xfrm>
            <a:off x="1838325" y="3657600"/>
            <a:ext cx="1752600" cy="838200"/>
          </a:xfrm>
          <a:prstGeom prst="rect">
            <a:avLst/>
          </a:prstGeom>
          <a:solidFill>
            <a:srgbClr val="FCD1BF"/>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5608" name="Rectangle 8"/>
          <p:cNvSpPr>
            <a:spLocks noChangeArrowheads="1"/>
          </p:cNvSpPr>
          <p:nvPr/>
        </p:nvSpPr>
        <p:spPr bwMode="auto">
          <a:xfrm>
            <a:off x="1787525" y="3916363"/>
            <a:ext cx="1952458" cy="400752"/>
          </a:xfrm>
          <a:prstGeom prst="rect">
            <a:avLst/>
          </a:prstGeom>
          <a:noFill/>
          <a:ln w="9525" algn="ctr">
            <a:noFill/>
            <a:miter lim="800000"/>
            <a:headEnd/>
            <a:tailEnd/>
          </a:ln>
          <a:effectLst/>
        </p:spPr>
        <p:txBody>
          <a:bodyPr wrap="none" lIns="92075" tIns="46038" rIns="92075" bIns="46038">
            <a:spAutoFit/>
          </a:bodyPr>
          <a:lstStyle/>
          <a:p>
            <a:pPr algn="ctr"/>
            <a:r>
              <a:rPr lang="en-US" sz="2000" b="1" dirty="0">
                <a:latin typeface="Arial" charset="0"/>
              </a:rPr>
              <a:t>Manufacturing</a:t>
            </a:r>
          </a:p>
        </p:txBody>
      </p:sp>
      <p:sp>
        <p:nvSpPr>
          <p:cNvPr id="25609" name="Rectangle 9"/>
          <p:cNvSpPr>
            <a:spLocks noChangeArrowheads="1"/>
          </p:cNvSpPr>
          <p:nvPr/>
        </p:nvSpPr>
        <p:spPr bwMode="auto">
          <a:xfrm>
            <a:off x="3667125" y="3657600"/>
            <a:ext cx="1676400" cy="838200"/>
          </a:xfrm>
          <a:prstGeom prst="rect">
            <a:avLst/>
          </a:prstGeom>
          <a:solidFill>
            <a:srgbClr val="FCD1BF"/>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5610" name="Rectangle 10"/>
          <p:cNvSpPr>
            <a:spLocks noChangeArrowheads="1"/>
          </p:cNvSpPr>
          <p:nvPr/>
        </p:nvSpPr>
        <p:spPr bwMode="auto">
          <a:xfrm>
            <a:off x="3813175" y="3916363"/>
            <a:ext cx="1396216" cy="400752"/>
          </a:xfrm>
          <a:prstGeom prst="rect">
            <a:avLst/>
          </a:prstGeom>
          <a:noFill/>
          <a:ln w="9525" algn="ctr">
            <a:noFill/>
            <a:miter lim="800000"/>
            <a:headEnd/>
            <a:tailEnd/>
          </a:ln>
          <a:effectLst/>
        </p:spPr>
        <p:txBody>
          <a:bodyPr wrap="none" lIns="92075" tIns="46038" rIns="92075" bIns="46038">
            <a:spAutoFit/>
          </a:bodyPr>
          <a:lstStyle/>
          <a:p>
            <a:pPr algn="ctr"/>
            <a:r>
              <a:rPr lang="en-US" sz="2000" b="1" dirty="0">
                <a:latin typeface="Arial" charset="0"/>
              </a:rPr>
              <a:t>Marketing</a:t>
            </a:r>
          </a:p>
        </p:txBody>
      </p:sp>
      <p:sp>
        <p:nvSpPr>
          <p:cNvPr id="25611" name="Rectangle 11"/>
          <p:cNvSpPr>
            <a:spLocks noChangeArrowheads="1"/>
          </p:cNvSpPr>
          <p:nvPr/>
        </p:nvSpPr>
        <p:spPr bwMode="auto">
          <a:xfrm>
            <a:off x="5419725" y="3657600"/>
            <a:ext cx="1676400" cy="838200"/>
          </a:xfrm>
          <a:prstGeom prst="rect">
            <a:avLst/>
          </a:prstGeom>
          <a:solidFill>
            <a:srgbClr val="FCD1BF"/>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5612" name="Rectangle 12"/>
          <p:cNvSpPr>
            <a:spLocks noChangeArrowheads="1"/>
          </p:cNvSpPr>
          <p:nvPr/>
        </p:nvSpPr>
        <p:spPr bwMode="auto">
          <a:xfrm>
            <a:off x="5516563" y="3763963"/>
            <a:ext cx="1498808" cy="708528"/>
          </a:xfrm>
          <a:prstGeom prst="rect">
            <a:avLst/>
          </a:prstGeom>
          <a:noFill/>
          <a:ln w="9525" algn="ctr">
            <a:noFill/>
            <a:miter lim="800000"/>
            <a:headEnd/>
            <a:tailEnd/>
          </a:ln>
          <a:effectLst/>
        </p:spPr>
        <p:txBody>
          <a:bodyPr wrap="none" lIns="92075" tIns="46038" rIns="92075" bIns="46038">
            <a:spAutoFit/>
          </a:bodyPr>
          <a:lstStyle/>
          <a:p>
            <a:pPr algn="ctr"/>
            <a:r>
              <a:rPr lang="en-US" sz="2000" b="1" dirty="0">
                <a:latin typeface="Arial" charset="0"/>
              </a:rPr>
              <a:t>Human</a:t>
            </a:r>
          </a:p>
          <a:p>
            <a:pPr algn="ctr"/>
            <a:r>
              <a:rPr lang="en-US" sz="2000" b="1" dirty="0">
                <a:latin typeface="Arial" charset="0"/>
              </a:rPr>
              <a:t>Resources</a:t>
            </a:r>
          </a:p>
        </p:txBody>
      </p:sp>
      <p:sp>
        <p:nvSpPr>
          <p:cNvPr id="25613" name="Rectangle 13"/>
          <p:cNvSpPr>
            <a:spLocks noChangeArrowheads="1"/>
          </p:cNvSpPr>
          <p:nvPr/>
        </p:nvSpPr>
        <p:spPr bwMode="auto">
          <a:xfrm>
            <a:off x="7172325" y="3657600"/>
            <a:ext cx="1676400" cy="838200"/>
          </a:xfrm>
          <a:prstGeom prst="rect">
            <a:avLst/>
          </a:prstGeom>
          <a:solidFill>
            <a:srgbClr val="FCD1BF"/>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5614" name="Rectangle 14"/>
          <p:cNvSpPr>
            <a:spLocks noChangeArrowheads="1"/>
          </p:cNvSpPr>
          <p:nvPr/>
        </p:nvSpPr>
        <p:spPr bwMode="auto">
          <a:xfrm>
            <a:off x="7439025" y="3916363"/>
            <a:ext cx="1155766" cy="400752"/>
          </a:xfrm>
          <a:prstGeom prst="rect">
            <a:avLst/>
          </a:prstGeom>
          <a:noFill/>
          <a:ln w="9525">
            <a:noFill/>
            <a:miter lim="800000"/>
            <a:headEnd/>
            <a:tailEnd/>
          </a:ln>
          <a:effectLst/>
        </p:spPr>
        <p:txBody>
          <a:bodyPr wrap="none" lIns="92075" tIns="46038" rIns="92075" bIns="46038">
            <a:spAutoFit/>
          </a:bodyPr>
          <a:lstStyle/>
          <a:p>
            <a:pPr algn="ctr"/>
            <a:r>
              <a:rPr lang="en-US" sz="2000" b="1" dirty="0">
                <a:latin typeface="Arial" charset="0"/>
              </a:rPr>
              <a:t>Finance</a:t>
            </a:r>
          </a:p>
        </p:txBody>
      </p:sp>
      <p:sp>
        <p:nvSpPr>
          <p:cNvPr id="25615" name="Line 15"/>
          <p:cNvSpPr>
            <a:spLocks noChangeShapeType="1"/>
          </p:cNvSpPr>
          <p:nvPr/>
        </p:nvSpPr>
        <p:spPr bwMode="auto">
          <a:xfrm flipV="1">
            <a:off x="4505325" y="3352800"/>
            <a:ext cx="0" cy="304800"/>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5616" name="Line 16"/>
          <p:cNvSpPr>
            <a:spLocks noChangeShapeType="1"/>
          </p:cNvSpPr>
          <p:nvPr/>
        </p:nvSpPr>
        <p:spPr bwMode="auto">
          <a:xfrm flipV="1">
            <a:off x="6257925" y="3352800"/>
            <a:ext cx="0" cy="304800"/>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5617" name="Line 17"/>
          <p:cNvSpPr>
            <a:spLocks noChangeShapeType="1"/>
          </p:cNvSpPr>
          <p:nvPr/>
        </p:nvSpPr>
        <p:spPr bwMode="auto">
          <a:xfrm flipV="1">
            <a:off x="8086725" y="3352800"/>
            <a:ext cx="0" cy="304800"/>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5618" name="Line 18"/>
          <p:cNvSpPr>
            <a:spLocks noChangeShapeType="1"/>
          </p:cNvSpPr>
          <p:nvPr/>
        </p:nvSpPr>
        <p:spPr bwMode="auto">
          <a:xfrm flipV="1">
            <a:off x="1000125" y="3352800"/>
            <a:ext cx="0" cy="304800"/>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5619" name="Line 19"/>
          <p:cNvSpPr>
            <a:spLocks noChangeShapeType="1"/>
          </p:cNvSpPr>
          <p:nvPr/>
        </p:nvSpPr>
        <p:spPr bwMode="auto">
          <a:xfrm flipV="1">
            <a:off x="2752725" y="3352800"/>
            <a:ext cx="0" cy="304800"/>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5620" name="Line 20"/>
          <p:cNvSpPr>
            <a:spLocks noChangeShapeType="1"/>
          </p:cNvSpPr>
          <p:nvPr/>
        </p:nvSpPr>
        <p:spPr bwMode="auto">
          <a:xfrm>
            <a:off x="1000125" y="3352800"/>
            <a:ext cx="7086600" cy="0"/>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5621" name="Line 21"/>
          <p:cNvSpPr>
            <a:spLocks noChangeShapeType="1"/>
          </p:cNvSpPr>
          <p:nvPr/>
        </p:nvSpPr>
        <p:spPr bwMode="auto">
          <a:xfrm>
            <a:off x="4657725" y="2362200"/>
            <a:ext cx="0" cy="971550"/>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5622" name="Rectangle 22"/>
          <p:cNvSpPr>
            <a:spLocks noChangeArrowheads="1"/>
          </p:cNvSpPr>
          <p:nvPr/>
        </p:nvSpPr>
        <p:spPr bwMode="auto">
          <a:xfrm>
            <a:off x="228600" y="4648200"/>
            <a:ext cx="1468438" cy="1006475"/>
          </a:xfrm>
          <a:prstGeom prst="rect">
            <a:avLst/>
          </a:prstGeom>
          <a:noFill/>
          <a:ln w="9525">
            <a:noFill/>
            <a:miter lim="800000"/>
            <a:headEnd/>
            <a:tailEnd/>
          </a:ln>
          <a:effectLst/>
        </p:spPr>
        <p:txBody>
          <a:bodyPr wrap="none" lIns="92075" tIns="46038" rIns="92075" bIns="46038">
            <a:spAutoFit/>
          </a:bodyPr>
          <a:lstStyle/>
          <a:p>
            <a:r>
              <a:rPr lang="en-US" sz="2000" b="1">
                <a:latin typeface="Arial" charset="0"/>
              </a:rPr>
              <a:t>Functional</a:t>
            </a:r>
          </a:p>
          <a:p>
            <a:r>
              <a:rPr lang="en-US" sz="2000" b="1">
                <a:latin typeface="Arial" charset="0"/>
              </a:rPr>
              <a:t>Level</a:t>
            </a:r>
          </a:p>
          <a:p>
            <a:r>
              <a:rPr lang="en-US" sz="2000" b="1">
                <a:latin typeface="Arial" charset="0"/>
              </a:rPr>
              <a:t>Strategy</a:t>
            </a:r>
          </a:p>
        </p:txBody>
      </p:sp>
      <p:sp>
        <p:nvSpPr>
          <p:cNvPr id="25623" name="Rectangle 23"/>
          <p:cNvSpPr>
            <a:spLocks noChangeArrowheads="1"/>
          </p:cNvSpPr>
          <p:nvPr/>
        </p:nvSpPr>
        <p:spPr bwMode="auto">
          <a:xfrm>
            <a:off x="228600" y="1524000"/>
            <a:ext cx="1314450" cy="1006475"/>
          </a:xfrm>
          <a:prstGeom prst="rect">
            <a:avLst/>
          </a:prstGeom>
          <a:noFill/>
          <a:ln w="9525">
            <a:noFill/>
            <a:miter lim="800000"/>
            <a:headEnd/>
            <a:tailEnd/>
          </a:ln>
          <a:effectLst/>
        </p:spPr>
        <p:txBody>
          <a:bodyPr wrap="none">
            <a:spAutoFit/>
          </a:bodyPr>
          <a:lstStyle/>
          <a:p>
            <a:r>
              <a:rPr lang="en-US" sz="2000" b="1">
                <a:latin typeface="Arial" charset="0"/>
              </a:rPr>
              <a:t>Business</a:t>
            </a:r>
          </a:p>
          <a:p>
            <a:r>
              <a:rPr lang="en-US" sz="2000" b="1">
                <a:latin typeface="Arial" charset="0"/>
              </a:rPr>
              <a:t>Level</a:t>
            </a:r>
          </a:p>
          <a:p>
            <a:r>
              <a:rPr lang="en-US" sz="2000" b="1">
                <a:latin typeface="Arial" charset="0"/>
              </a:rPr>
              <a:t>Strategy</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a:xfrm>
            <a:off x="685800" y="133350"/>
            <a:ext cx="7772400" cy="1143000"/>
          </a:xfrm>
          <a:noFill/>
          <a:ln/>
        </p:spPr>
        <p:txBody>
          <a:bodyPr lIns="92075" tIns="46038" rIns="92075" bIns="46038"/>
          <a:lstStyle/>
          <a:p>
            <a:r>
              <a:rPr lang="en-US" sz="3200">
                <a:solidFill>
                  <a:schemeClr val="tx1"/>
                </a:solidFill>
              </a:rPr>
              <a:t>A Simple Organization Chart</a:t>
            </a:r>
            <a:br>
              <a:rPr lang="en-US" sz="3200">
                <a:solidFill>
                  <a:schemeClr val="tx1"/>
                </a:solidFill>
              </a:rPr>
            </a:br>
            <a:r>
              <a:rPr lang="en-US" sz="3200">
                <a:solidFill>
                  <a:schemeClr val="tx1"/>
                </a:solidFill>
              </a:rPr>
              <a:t>(Dominant or Related Product Business)</a:t>
            </a:r>
          </a:p>
        </p:txBody>
      </p:sp>
      <p:sp>
        <p:nvSpPr>
          <p:cNvPr id="27651" name="Rectangle 3"/>
          <p:cNvSpPr>
            <a:spLocks noChangeArrowheads="1"/>
          </p:cNvSpPr>
          <p:nvPr/>
        </p:nvSpPr>
        <p:spPr bwMode="auto">
          <a:xfrm>
            <a:off x="3581400" y="1295400"/>
            <a:ext cx="1828800" cy="838200"/>
          </a:xfrm>
          <a:prstGeom prst="rect">
            <a:avLst/>
          </a:prstGeom>
          <a:solidFill>
            <a:srgbClr val="FFF3D8"/>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7652" name="Rectangle 4"/>
          <p:cNvSpPr>
            <a:spLocks noChangeArrowheads="1"/>
          </p:cNvSpPr>
          <p:nvPr/>
        </p:nvSpPr>
        <p:spPr bwMode="auto">
          <a:xfrm>
            <a:off x="3633788" y="1554163"/>
            <a:ext cx="1654299" cy="1016305"/>
          </a:xfrm>
          <a:prstGeom prst="rect">
            <a:avLst/>
          </a:prstGeom>
          <a:noFill/>
          <a:ln w="9525">
            <a:noFill/>
            <a:miter lim="800000"/>
            <a:headEnd/>
            <a:tailEnd/>
          </a:ln>
          <a:effectLst/>
        </p:spPr>
        <p:txBody>
          <a:bodyPr wrap="none" lIns="92075" tIns="46038" rIns="92075" bIns="46038">
            <a:spAutoFit/>
          </a:bodyPr>
          <a:lstStyle/>
          <a:p>
            <a:pPr algn="ctr"/>
            <a:r>
              <a:rPr lang="en-US" sz="2000" b="1" dirty="0" smtClean="0">
                <a:latin typeface="Arial" charset="0"/>
              </a:rPr>
              <a:t>Multi</a:t>
            </a:r>
          </a:p>
          <a:p>
            <a:pPr algn="ctr"/>
            <a:r>
              <a:rPr lang="en-US" sz="2000" b="1" dirty="0" smtClean="0">
                <a:latin typeface="Arial" charset="0"/>
              </a:rPr>
              <a:t>business</a:t>
            </a:r>
            <a:endParaRPr lang="en-US" sz="2000" b="1" dirty="0">
              <a:latin typeface="Arial" charset="0"/>
            </a:endParaRPr>
          </a:p>
          <a:p>
            <a:pPr algn="ctr"/>
            <a:r>
              <a:rPr lang="en-US" sz="2000" b="1" dirty="0">
                <a:latin typeface="Arial" charset="0"/>
              </a:rPr>
              <a:t>Corporation</a:t>
            </a:r>
          </a:p>
        </p:txBody>
      </p:sp>
      <p:sp>
        <p:nvSpPr>
          <p:cNvPr id="27653" name="Rectangle 5"/>
          <p:cNvSpPr>
            <a:spLocks noChangeArrowheads="1"/>
          </p:cNvSpPr>
          <p:nvPr/>
        </p:nvSpPr>
        <p:spPr bwMode="auto">
          <a:xfrm>
            <a:off x="365125" y="1477963"/>
            <a:ext cx="1468438" cy="701675"/>
          </a:xfrm>
          <a:prstGeom prst="rect">
            <a:avLst/>
          </a:prstGeom>
          <a:noFill/>
          <a:ln w="9525">
            <a:noFill/>
            <a:miter lim="800000"/>
            <a:headEnd/>
            <a:tailEnd/>
          </a:ln>
          <a:effectLst/>
        </p:spPr>
        <p:txBody>
          <a:bodyPr wrap="none" lIns="92075" tIns="46038" rIns="92075" bIns="46038">
            <a:spAutoFit/>
          </a:bodyPr>
          <a:lstStyle/>
          <a:p>
            <a:r>
              <a:rPr lang="en-US" sz="2000" b="1">
                <a:latin typeface="Arial" charset="0"/>
              </a:rPr>
              <a:t>Corporate </a:t>
            </a:r>
          </a:p>
          <a:p>
            <a:r>
              <a:rPr lang="en-US" sz="2000" b="1">
                <a:latin typeface="Arial" charset="0"/>
              </a:rPr>
              <a:t>Level</a:t>
            </a:r>
          </a:p>
        </p:txBody>
      </p:sp>
      <p:grpSp>
        <p:nvGrpSpPr>
          <p:cNvPr id="2" name="Group 6"/>
          <p:cNvGrpSpPr>
            <a:grpSpLocks/>
          </p:cNvGrpSpPr>
          <p:nvPr/>
        </p:nvGrpSpPr>
        <p:grpSpPr bwMode="auto">
          <a:xfrm>
            <a:off x="365125" y="2362200"/>
            <a:ext cx="7559675" cy="1700213"/>
            <a:chOff x="230" y="1488"/>
            <a:chExt cx="4762" cy="1071"/>
          </a:xfrm>
        </p:grpSpPr>
        <p:sp>
          <p:nvSpPr>
            <p:cNvPr id="27655" name="Line 7"/>
            <p:cNvSpPr>
              <a:spLocks noChangeShapeType="1"/>
            </p:cNvSpPr>
            <p:nvPr/>
          </p:nvSpPr>
          <p:spPr bwMode="auto">
            <a:xfrm>
              <a:off x="2880" y="1488"/>
              <a:ext cx="0" cy="336"/>
            </a:xfrm>
            <a:prstGeom prst="line">
              <a:avLst/>
            </a:prstGeom>
            <a:noFill/>
            <a:ln w="50800">
              <a:solidFill>
                <a:schemeClr val="tx2"/>
              </a:solidFill>
              <a:round/>
              <a:headEnd type="none" w="sm" len="sm"/>
              <a:tailEnd type="none" w="sm" len="sm"/>
            </a:ln>
            <a:effectLst/>
          </p:spPr>
          <p:txBody>
            <a:bodyPr wrap="none" anchor="ctr"/>
            <a:lstStyle/>
            <a:p>
              <a:endParaRPr lang="en-US"/>
            </a:p>
          </p:txBody>
        </p:sp>
        <p:grpSp>
          <p:nvGrpSpPr>
            <p:cNvPr id="3" name="Group 8"/>
            <p:cNvGrpSpPr>
              <a:grpSpLocks/>
            </p:cNvGrpSpPr>
            <p:nvPr/>
          </p:nvGrpSpPr>
          <p:grpSpPr bwMode="auto">
            <a:xfrm>
              <a:off x="230" y="1762"/>
              <a:ext cx="4762" cy="797"/>
              <a:chOff x="230" y="1762"/>
              <a:chExt cx="4762" cy="797"/>
            </a:xfrm>
          </p:grpSpPr>
          <p:sp>
            <p:nvSpPr>
              <p:cNvPr id="27657" name="Rectangle 9"/>
              <p:cNvSpPr>
                <a:spLocks noChangeArrowheads="1"/>
              </p:cNvSpPr>
              <p:nvPr/>
            </p:nvSpPr>
            <p:spPr bwMode="auto">
              <a:xfrm>
                <a:off x="912" y="2031"/>
                <a:ext cx="1248" cy="528"/>
              </a:xfrm>
              <a:prstGeom prst="rect">
                <a:avLst/>
              </a:prstGeom>
              <a:solidFill>
                <a:srgbClr val="D2ECFE"/>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7658" name="Rectangle 10"/>
              <p:cNvSpPr>
                <a:spLocks noChangeArrowheads="1"/>
              </p:cNvSpPr>
              <p:nvPr/>
            </p:nvSpPr>
            <p:spPr bwMode="auto">
              <a:xfrm>
                <a:off x="1056" y="2098"/>
                <a:ext cx="970" cy="446"/>
              </a:xfrm>
              <a:prstGeom prst="rect">
                <a:avLst/>
              </a:prstGeom>
              <a:noFill/>
              <a:ln w="9525">
                <a:noFill/>
                <a:miter lim="800000"/>
                <a:headEnd/>
                <a:tailEnd/>
              </a:ln>
              <a:effectLst/>
            </p:spPr>
            <p:txBody>
              <a:bodyPr wrap="none" lIns="92075" tIns="46038" rIns="92075" bIns="46038">
                <a:spAutoFit/>
              </a:bodyPr>
              <a:lstStyle/>
              <a:p>
                <a:pPr algn="ctr"/>
                <a:r>
                  <a:rPr lang="en-US" sz="2000" b="1" dirty="0">
                    <a:latin typeface="Arial" charset="0"/>
                  </a:rPr>
                  <a:t>Business 1</a:t>
                </a:r>
              </a:p>
              <a:p>
                <a:pPr algn="ctr"/>
                <a:r>
                  <a:rPr lang="en-US" sz="2000" b="1" dirty="0">
                    <a:latin typeface="Arial" charset="0"/>
                  </a:rPr>
                  <a:t>(Related)</a:t>
                </a:r>
              </a:p>
            </p:txBody>
          </p:sp>
          <p:sp>
            <p:nvSpPr>
              <p:cNvPr id="27659" name="Rectangle 11"/>
              <p:cNvSpPr>
                <a:spLocks noChangeArrowheads="1"/>
              </p:cNvSpPr>
              <p:nvPr/>
            </p:nvSpPr>
            <p:spPr bwMode="auto">
              <a:xfrm>
                <a:off x="2304" y="2031"/>
                <a:ext cx="1248" cy="528"/>
              </a:xfrm>
              <a:prstGeom prst="rect">
                <a:avLst/>
              </a:prstGeom>
              <a:solidFill>
                <a:srgbClr val="D2ECFE"/>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7660" name="Rectangle 12"/>
              <p:cNvSpPr>
                <a:spLocks noChangeArrowheads="1"/>
              </p:cNvSpPr>
              <p:nvPr/>
            </p:nvSpPr>
            <p:spPr bwMode="auto">
              <a:xfrm>
                <a:off x="2451" y="2098"/>
                <a:ext cx="970" cy="446"/>
              </a:xfrm>
              <a:prstGeom prst="rect">
                <a:avLst/>
              </a:prstGeom>
              <a:noFill/>
              <a:ln w="9525">
                <a:noFill/>
                <a:miter lim="800000"/>
                <a:headEnd/>
                <a:tailEnd/>
              </a:ln>
              <a:effectLst/>
            </p:spPr>
            <p:txBody>
              <a:bodyPr wrap="none" lIns="92075" tIns="46038" rIns="92075" bIns="46038">
                <a:spAutoFit/>
              </a:bodyPr>
              <a:lstStyle/>
              <a:p>
                <a:pPr algn="ctr"/>
                <a:r>
                  <a:rPr lang="en-US" sz="2000" b="1" dirty="0">
                    <a:latin typeface="Arial" charset="0"/>
                  </a:rPr>
                  <a:t>Business 2</a:t>
                </a:r>
              </a:p>
              <a:p>
                <a:pPr algn="ctr"/>
                <a:r>
                  <a:rPr lang="en-US" sz="2000" b="1" dirty="0">
                    <a:latin typeface="Arial" charset="0"/>
                  </a:rPr>
                  <a:t>(Related)</a:t>
                </a:r>
              </a:p>
            </p:txBody>
          </p:sp>
          <p:sp>
            <p:nvSpPr>
              <p:cNvPr id="27661" name="Rectangle 13"/>
              <p:cNvSpPr>
                <a:spLocks noChangeArrowheads="1"/>
              </p:cNvSpPr>
              <p:nvPr/>
            </p:nvSpPr>
            <p:spPr bwMode="auto">
              <a:xfrm>
                <a:off x="3744" y="2031"/>
                <a:ext cx="1248" cy="528"/>
              </a:xfrm>
              <a:prstGeom prst="rect">
                <a:avLst/>
              </a:prstGeom>
              <a:solidFill>
                <a:srgbClr val="D2ECFE"/>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7662" name="Rectangle 14"/>
              <p:cNvSpPr>
                <a:spLocks noChangeArrowheads="1"/>
              </p:cNvSpPr>
              <p:nvPr/>
            </p:nvSpPr>
            <p:spPr bwMode="auto">
              <a:xfrm>
                <a:off x="3893" y="2098"/>
                <a:ext cx="970" cy="446"/>
              </a:xfrm>
              <a:prstGeom prst="rect">
                <a:avLst/>
              </a:prstGeom>
              <a:noFill/>
              <a:ln w="9525">
                <a:noFill/>
                <a:miter lim="800000"/>
                <a:headEnd/>
                <a:tailEnd/>
              </a:ln>
              <a:effectLst/>
            </p:spPr>
            <p:txBody>
              <a:bodyPr wrap="none" lIns="92075" tIns="46038" rIns="92075" bIns="46038">
                <a:spAutoFit/>
              </a:bodyPr>
              <a:lstStyle/>
              <a:p>
                <a:pPr algn="ctr"/>
                <a:r>
                  <a:rPr lang="en-US" sz="2000" b="1" dirty="0">
                    <a:latin typeface="Arial" charset="0"/>
                  </a:rPr>
                  <a:t>Business 3</a:t>
                </a:r>
              </a:p>
              <a:p>
                <a:pPr algn="ctr"/>
                <a:r>
                  <a:rPr lang="en-US" sz="2000" b="1" dirty="0">
                    <a:latin typeface="Arial" charset="0"/>
                  </a:rPr>
                  <a:t>(Related)</a:t>
                </a:r>
              </a:p>
            </p:txBody>
          </p:sp>
          <p:sp>
            <p:nvSpPr>
              <p:cNvPr id="27663" name="Line 15"/>
              <p:cNvSpPr>
                <a:spLocks noChangeShapeType="1"/>
              </p:cNvSpPr>
              <p:nvPr/>
            </p:nvSpPr>
            <p:spPr bwMode="auto">
              <a:xfrm flipV="1">
                <a:off x="1488" y="1839"/>
                <a:ext cx="0" cy="192"/>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7664" name="Line 16"/>
              <p:cNvSpPr>
                <a:spLocks noChangeShapeType="1"/>
              </p:cNvSpPr>
              <p:nvPr/>
            </p:nvSpPr>
            <p:spPr bwMode="auto">
              <a:xfrm flipV="1">
                <a:off x="2928" y="1839"/>
                <a:ext cx="0" cy="192"/>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7665" name="Line 17"/>
              <p:cNvSpPr>
                <a:spLocks noChangeShapeType="1"/>
              </p:cNvSpPr>
              <p:nvPr/>
            </p:nvSpPr>
            <p:spPr bwMode="auto">
              <a:xfrm flipV="1">
                <a:off x="4368" y="1839"/>
                <a:ext cx="0" cy="192"/>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7666" name="Line 18"/>
              <p:cNvSpPr>
                <a:spLocks noChangeShapeType="1"/>
              </p:cNvSpPr>
              <p:nvPr/>
            </p:nvSpPr>
            <p:spPr bwMode="auto">
              <a:xfrm>
                <a:off x="1488" y="1839"/>
                <a:ext cx="2880" cy="0"/>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7667" name="Rectangle 19"/>
              <p:cNvSpPr>
                <a:spLocks noChangeArrowheads="1"/>
              </p:cNvSpPr>
              <p:nvPr/>
            </p:nvSpPr>
            <p:spPr bwMode="auto">
              <a:xfrm>
                <a:off x="230" y="1762"/>
                <a:ext cx="828" cy="442"/>
              </a:xfrm>
              <a:prstGeom prst="rect">
                <a:avLst/>
              </a:prstGeom>
              <a:noFill/>
              <a:ln w="9525">
                <a:noFill/>
                <a:miter lim="800000"/>
                <a:headEnd/>
                <a:tailEnd/>
              </a:ln>
              <a:effectLst/>
            </p:spPr>
            <p:txBody>
              <a:bodyPr wrap="none" lIns="92075" tIns="46038" rIns="92075" bIns="46038">
                <a:spAutoFit/>
              </a:bodyPr>
              <a:lstStyle/>
              <a:p>
                <a:r>
                  <a:rPr lang="en-US" sz="2000" b="1">
                    <a:latin typeface="Arial" charset="0"/>
                  </a:rPr>
                  <a:t>Business</a:t>
                </a:r>
              </a:p>
              <a:p>
                <a:r>
                  <a:rPr lang="en-US" sz="2000" b="1">
                    <a:latin typeface="Arial" charset="0"/>
                  </a:rPr>
                  <a:t>Level</a:t>
                </a:r>
              </a:p>
            </p:txBody>
          </p:sp>
        </p:grpSp>
      </p:grpSp>
      <p:grpSp>
        <p:nvGrpSpPr>
          <p:cNvPr id="4" name="Group 20"/>
          <p:cNvGrpSpPr>
            <a:grpSpLocks/>
          </p:cNvGrpSpPr>
          <p:nvPr/>
        </p:nvGrpSpPr>
        <p:grpSpPr bwMode="auto">
          <a:xfrm>
            <a:off x="0" y="4114800"/>
            <a:ext cx="8991600" cy="1676400"/>
            <a:chOff x="0" y="2592"/>
            <a:chExt cx="5664" cy="1056"/>
          </a:xfrm>
        </p:grpSpPr>
        <p:sp>
          <p:nvSpPr>
            <p:cNvPr id="27669" name="Rectangle 21"/>
            <p:cNvSpPr>
              <a:spLocks noChangeArrowheads="1"/>
            </p:cNvSpPr>
            <p:nvPr/>
          </p:nvSpPr>
          <p:spPr bwMode="auto">
            <a:xfrm>
              <a:off x="96" y="3120"/>
              <a:ext cx="1104" cy="528"/>
            </a:xfrm>
            <a:prstGeom prst="rect">
              <a:avLst/>
            </a:prstGeom>
            <a:solidFill>
              <a:srgbClr val="FCD1BF"/>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7670" name="Rectangle 22"/>
            <p:cNvSpPr>
              <a:spLocks noChangeArrowheads="1"/>
            </p:cNvSpPr>
            <p:nvPr/>
          </p:nvSpPr>
          <p:spPr bwMode="auto">
            <a:xfrm>
              <a:off x="0" y="3168"/>
              <a:ext cx="1177" cy="446"/>
            </a:xfrm>
            <a:prstGeom prst="rect">
              <a:avLst/>
            </a:prstGeom>
            <a:noFill/>
            <a:ln w="9525">
              <a:noFill/>
              <a:miter lim="800000"/>
              <a:headEnd/>
              <a:tailEnd/>
            </a:ln>
            <a:effectLst/>
          </p:spPr>
          <p:txBody>
            <a:bodyPr wrap="none" lIns="92075" tIns="46038" rIns="92075" bIns="46038">
              <a:spAutoFit/>
            </a:bodyPr>
            <a:lstStyle/>
            <a:p>
              <a:pPr algn="ctr"/>
              <a:r>
                <a:rPr lang="en-US" sz="2000" b="1" dirty="0">
                  <a:latin typeface="Arial" charset="0"/>
                </a:rPr>
                <a:t>Research and</a:t>
              </a:r>
            </a:p>
            <a:p>
              <a:pPr algn="ctr"/>
              <a:r>
                <a:rPr lang="en-US" sz="2000" b="1" dirty="0">
                  <a:latin typeface="Arial" charset="0"/>
                </a:rPr>
                <a:t>Development</a:t>
              </a:r>
            </a:p>
          </p:txBody>
        </p:sp>
        <p:sp>
          <p:nvSpPr>
            <p:cNvPr id="27671" name="Rectangle 23"/>
            <p:cNvSpPr>
              <a:spLocks noChangeArrowheads="1"/>
            </p:cNvSpPr>
            <p:nvPr/>
          </p:nvSpPr>
          <p:spPr bwMode="auto">
            <a:xfrm>
              <a:off x="1248" y="3120"/>
              <a:ext cx="1104" cy="528"/>
            </a:xfrm>
            <a:prstGeom prst="rect">
              <a:avLst/>
            </a:prstGeom>
            <a:solidFill>
              <a:srgbClr val="FCD1BF"/>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7672" name="Rectangle 24"/>
            <p:cNvSpPr>
              <a:spLocks noChangeArrowheads="1"/>
            </p:cNvSpPr>
            <p:nvPr/>
          </p:nvSpPr>
          <p:spPr bwMode="auto">
            <a:xfrm>
              <a:off x="1216" y="3283"/>
              <a:ext cx="1230" cy="252"/>
            </a:xfrm>
            <a:prstGeom prst="rect">
              <a:avLst/>
            </a:prstGeom>
            <a:noFill/>
            <a:ln w="9525">
              <a:noFill/>
              <a:miter lim="800000"/>
              <a:headEnd/>
              <a:tailEnd/>
            </a:ln>
            <a:effectLst/>
          </p:spPr>
          <p:txBody>
            <a:bodyPr wrap="none" lIns="92075" tIns="46038" rIns="92075" bIns="46038">
              <a:spAutoFit/>
            </a:bodyPr>
            <a:lstStyle/>
            <a:p>
              <a:pPr algn="ctr"/>
              <a:r>
                <a:rPr lang="en-US" sz="2000" b="1" dirty="0">
                  <a:latin typeface="Arial" charset="0"/>
                </a:rPr>
                <a:t>Manufacturing</a:t>
              </a:r>
            </a:p>
          </p:txBody>
        </p:sp>
        <p:sp>
          <p:nvSpPr>
            <p:cNvPr id="27673" name="Rectangle 25"/>
            <p:cNvSpPr>
              <a:spLocks noChangeArrowheads="1"/>
            </p:cNvSpPr>
            <p:nvPr/>
          </p:nvSpPr>
          <p:spPr bwMode="auto">
            <a:xfrm>
              <a:off x="2400" y="3120"/>
              <a:ext cx="1056" cy="528"/>
            </a:xfrm>
            <a:prstGeom prst="rect">
              <a:avLst/>
            </a:prstGeom>
            <a:solidFill>
              <a:srgbClr val="FCD1BF"/>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7674" name="Rectangle 26"/>
            <p:cNvSpPr>
              <a:spLocks noChangeArrowheads="1"/>
            </p:cNvSpPr>
            <p:nvPr/>
          </p:nvSpPr>
          <p:spPr bwMode="auto">
            <a:xfrm>
              <a:off x="2492" y="3283"/>
              <a:ext cx="880" cy="252"/>
            </a:xfrm>
            <a:prstGeom prst="rect">
              <a:avLst/>
            </a:prstGeom>
            <a:noFill/>
            <a:ln w="9525">
              <a:noFill/>
              <a:miter lim="800000"/>
              <a:headEnd/>
              <a:tailEnd/>
            </a:ln>
            <a:effectLst/>
          </p:spPr>
          <p:txBody>
            <a:bodyPr wrap="none" lIns="92075" tIns="46038" rIns="92075" bIns="46038">
              <a:spAutoFit/>
            </a:bodyPr>
            <a:lstStyle/>
            <a:p>
              <a:pPr algn="ctr"/>
              <a:r>
                <a:rPr lang="en-US" sz="2000" b="1" dirty="0">
                  <a:latin typeface="Arial" charset="0"/>
                </a:rPr>
                <a:t>Marketing</a:t>
              </a:r>
            </a:p>
          </p:txBody>
        </p:sp>
        <p:sp>
          <p:nvSpPr>
            <p:cNvPr id="27675" name="Rectangle 27"/>
            <p:cNvSpPr>
              <a:spLocks noChangeArrowheads="1"/>
            </p:cNvSpPr>
            <p:nvPr/>
          </p:nvSpPr>
          <p:spPr bwMode="auto">
            <a:xfrm>
              <a:off x="3504" y="3120"/>
              <a:ext cx="1056" cy="528"/>
            </a:xfrm>
            <a:prstGeom prst="rect">
              <a:avLst/>
            </a:prstGeom>
            <a:solidFill>
              <a:srgbClr val="FCD1BF"/>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7676" name="Rectangle 28"/>
            <p:cNvSpPr>
              <a:spLocks noChangeArrowheads="1"/>
            </p:cNvSpPr>
            <p:nvPr/>
          </p:nvSpPr>
          <p:spPr bwMode="auto">
            <a:xfrm>
              <a:off x="3565" y="3187"/>
              <a:ext cx="944" cy="446"/>
            </a:xfrm>
            <a:prstGeom prst="rect">
              <a:avLst/>
            </a:prstGeom>
            <a:noFill/>
            <a:ln w="9525">
              <a:noFill/>
              <a:miter lim="800000"/>
              <a:headEnd/>
              <a:tailEnd/>
            </a:ln>
            <a:effectLst/>
          </p:spPr>
          <p:txBody>
            <a:bodyPr wrap="none" lIns="92075" tIns="46038" rIns="92075" bIns="46038">
              <a:spAutoFit/>
            </a:bodyPr>
            <a:lstStyle/>
            <a:p>
              <a:pPr algn="ctr"/>
              <a:r>
                <a:rPr lang="en-US" sz="2000" b="1" dirty="0">
                  <a:latin typeface="Arial" charset="0"/>
                </a:rPr>
                <a:t>Human</a:t>
              </a:r>
            </a:p>
            <a:p>
              <a:pPr algn="ctr"/>
              <a:r>
                <a:rPr lang="en-US" sz="2000" b="1" dirty="0">
                  <a:latin typeface="Arial" charset="0"/>
                </a:rPr>
                <a:t>Resources</a:t>
              </a:r>
            </a:p>
          </p:txBody>
        </p:sp>
        <p:sp>
          <p:nvSpPr>
            <p:cNvPr id="27677" name="Rectangle 29"/>
            <p:cNvSpPr>
              <a:spLocks noChangeArrowheads="1"/>
            </p:cNvSpPr>
            <p:nvPr/>
          </p:nvSpPr>
          <p:spPr bwMode="auto">
            <a:xfrm>
              <a:off x="4608" y="3120"/>
              <a:ext cx="1056" cy="528"/>
            </a:xfrm>
            <a:prstGeom prst="rect">
              <a:avLst/>
            </a:prstGeom>
            <a:solidFill>
              <a:srgbClr val="FCD1BF"/>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7678" name="Rectangle 30"/>
            <p:cNvSpPr>
              <a:spLocks noChangeArrowheads="1"/>
            </p:cNvSpPr>
            <p:nvPr/>
          </p:nvSpPr>
          <p:spPr bwMode="auto">
            <a:xfrm>
              <a:off x="4776" y="3283"/>
              <a:ext cx="728" cy="252"/>
            </a:xfrm>
            <a:prstGeom prst="rect">
              <a:avLst/>
            </a:prstGeom>
            <a:noFill/>
            <a:ln w="9525">
              <a:noFill/>
              <a:miter lim="800000"/>
              <a:headEnd/>
              <a:tailEnd/>
            </a:ln>
            <a:effectLst/>
          </p:spPr>
          <p:txBody>
            <a:bodyPr wrap="none" lIns="92075" tIns="46038" rIns="92075" bIns="46038">
              <a:spAutoFit/>
            </a:bodyPr>
            <a:lstStyle/>
            <a:p>
              <a:pPr algn="ctr"/>
              <a:r>
                <a:rPr lang="en-US" sz="2000" b="1" dirty="0">
                  <a:latin typeface="Arial" charset="0"/>
                </a:rPr>
                <a:t>Finance</a:t>
              </a:r>
            </a:p>
          </p:txBody>
        </p:sp>
        <p:sp>
          <p:nvSpPr>
            <p:cNvPr id="27679" name="Line 31"/>
            <p:cNvSpPr>
              <a:spLocks noChangeShapeType="1"/>
            </p:cNvSpPr>
            <p:nvPr/>
          </p:nvSpPr>
          <p:spPr bwMode="auto">
            <a:xfrm flipV="1">
              <a:off x="2928" y="2928"/>
              <a:ext cx="0" cy="192"/>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7680" name="Line 32"/>
            <p:cNvSpPr>
              <a:spLocks noChangeShapeType="1"/>
            </p:cNvSpPr>
            <p:nvPr/>
          </p:nvSpPr>
          <p:spPr bwMode="auto">
            <a:xfrm flipV="1">
              <a:off x="4032" y="2928"/>
              <a:ext cx="0" cy="192"/>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7681" name="Line 33"/>
            <p:cNvSpPr>
              <a:spLocks noChangeShapeType="1"/>
            </p:cNvSpPr>
            <p:nvPr/>
          </p:nvSpPr>
          <p:spPr bwMode="auto">
            <a:xfrm flipV="1">
              <a:off x="5184" y="2928"/>
              <a:ext cx="0" cy="192"/>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7682" name="Line 34"/>
            <p:cNvSpPr>
              <a:spLocks noChangeShapeType="1"/>
            </p:cNvSpPr>
            <p:nvPr/>
          </p:nvSpPr>
          <p:spPr bwMode="auto">
            <a:xfrm flipV="1">
              <a:off x="720" y="2928"/>
              <a:ext cx="0" cy="192"/>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7683" name="Line 35"/>
            <p:cNvSpPr>
              <a:spLocks noChangeShapeType="1"/>
            </p:cNvSpPr>
            <p:nvPr/>
          </p:nvSpPr>
          <p:spPr bwMode="auto">
            <a:xfrm flipV="1">
              <a:off x="1824" y="2928"/>
              <a:ext cx="0" cy="192"/>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7684" name="Line 36"/>
            <p:cNvSpPr>
              <a:spLocks noChangeShapeType="1"/>
            </p:cNvSpPr>
            <p:nvPr/>
          </p:nvSpPr>
          <p:spPr bwMode="auto">
            <a:xfrm>
              <a:off x="720" y="2928"/>
              <a:ext cx="4464" cy="0"/>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7685" name="Line 37"/>
            <p:cNvSpPr>
              <a:spLocks noChangeShapeType="1"/>
            </p:cNvSpPr>
            <p:nvPr/>
          </p:nvSpPr>
          <p:spPr bwMode="auto">
            <a:xfrm>
              <a:off x="3024" y="2592"/>
              <a:ext cx="0" cy="324"/>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7686" name="Rectangle 38"/>
            <p:cNvSpPr>
              <a:spLocks noChangeArrowheads="1"/>
            </p:cNvSpPr>
            <p:nvPr/>
          </p:nvSpPr>
          <p:spPr bwMode="auto">
            <a:xfrm>
              <a:off x="182" y="2707"/>
              <a:ext cx="925" cy="442"/>
            </a:xfrm>
            <a:prstGeom prst="rect">
              <a:avLst/>
            </a:prstGeom>
            <a:noFill/>
            <a:ln w="9525">
              <a:noFill/>
              <a:miter lim="800000"/>
              <a:headEnd/>
              <a:tailEnd/>
            </a:ln>
            <a:effectLst/>
          </p:spPr>
          <p:txBody>
            <a:bodyPr wrap="none" lIns="92075" tIns="46038" rIns="92075" bIns="46038">
              <a:spAutoFit/>
            </a:bodyPr>
            <a:lstStyle/>
            <a:p>
              <a:r>
                <a:rPr lang="en-US" sz="2000" b="1">
                  <a:latin typeface="Arial" charset="0"/>
                </a:rPr>
                <a:t>Functional</a:t>
              </a:r>
            </a:p>
            <a:p>
              <a:r>
                <a:rPr lang="en-US" sz="2000" b="1">
                  <a:latin typeface="Arial" charset="0"/>
                </a:rPr>
                <a:t>Level</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331640" y="332656"/>
            <a:ext cx="6629400" cy="741267"/>
          </a:xfrm>
        </p:spPr>
        <p:txBody>
          <a:bodyPr>
            <a:normAutofit fontScale="90000"/>
          </a:bodyPr>
          <a:lstStyle/>
          <a:p>
            <a:pPr eaLnBrk="1" hangingPunct="1"/>
            <a:r>
              <a:rPr lang="en-US" altLang="en-US" sz="2800" b="1" dirty="0" smtClean="0">
                <a:latin typeface="Times New Roman" panose="02020603050405020304" pitchFamily="18" charset="0"/>
                <a:cs typeface="Times New Roman" panose="02020603050405020304" pitchFamily="18" charset="0"/>
              </a:rPr>
              <a:t>Tasks Involved in Strategic Management &amp; MCS</a:t>
            </a:r>
          </a:p>
        </p:txBody>
      </p:sp>
      <p:sp>
        <p:nvSpPr>
          <p:cNvPr id="5124"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t>Kelley Summer 2009                              GM 105 Strategic Management</a:t>
            </a:r>
          </a:p>
        </p:txBody>
      </p:sp>
      <p:sp>
        <p:nvSpPr>
          <p:cNvPr id="2" name="TextBox 1"/>
          <p:cNvSpPr txBox="1"/>
          <p:nvPr/>
        </p:nvSpPr>
        <p:spPr>
          <a:xfrm>
            <a:off x="867626" y="1556792"/>
            <a:ext cx="3674740" cy="17543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altLang="en-US">
                <a:latin typeface="Times New Roman" panose="02020603050405020304" pitchFamily="18" charset="0"/>
                <a:cs typeface="Times New Roman" panose="02020603050405020304" pitchFamily="18" charset="0"/>
              </a:rPr>
              <a:t>Defining business and stating a mission </a:t>
            </a:r>
          </a:p>
          <a:p>
            <a:r>
              <a:rPr lang="en-US" altLang="en-US">
                <a:latin typeface="Times New Roman" panose="02020603050405020304" pitchFamily="18" charset="0"/>
                <a:cs typeface="Times New Roman" panose="02020603050405020304" pitchFamily="18" charset="0"/>
              </a:rPr>
              <a:t>Setting measurable objectives</a:t>
            </a:r>
          </a:p>
          <a:p>
            <a:r>
              <a:rPr lang="en-US" altLang="en-US">
                <a:latin typeface="Times New Roman" panose="02020603050405020304" pitchFamily="18" charset="0"/>
                <a:cs typeface="Times New Roman" panose="02020603050405020304" pitchFamily="18" charset="0"/>
              </a:rPr>
              <a:t>Crafting a strategy to achieve objectives</a:t>
            </a:r>
          </a:p>
          <a:p>
            <a:r>
              <a:rPr lang="en-US" altLang="en-US">
                <a:latin typeface="Times New Roman" panose="02020603050405020304" pitchFamily="18" charset="0"/>
                <a:cs typeface="Times New Roman" panose="02020603050405020304" pitchFamily="18" charset="0"/>
              </a:rPr>
              <a:t>Implementing a strategy</a:t>
            </a:r>
            <a:endParaRPr lang="en-US" altLang="en-US" dirty="0">
              <a:latin typeface="Times New Roman" panose="02020603050405020304" pitchFamily="18" charset="0"/>
              <a:cs typeface="Times New Roman" panose="02020603050405020304" pitchFamily="18" charset="0"/>
            </a:endParaRPr>
          </a:p>
        </p:txBody>
      </p:sp>
      <p:sp>
        <p:nvSpPr>
          <p:cNvPr id="3" name="TextBox 2"/>
          <p:cNvSpPr txBox="1"/>
          <p:nvPr/>
        </p:nvSpPr>
        <p:spPr>
          <a:xfrm>
            <a:off x="5508104" y="1556792"/>
            <a:ext cx="3240360" cy="175432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endParaRPr lang="en-US" dirty="0"/>
          </a:p>
        </p:txBody>
      </p:sp>
      <p:sp>
        <p:nvSpPr>
          <p:cNvPr id="4" name="Rectangle 3"/>
          <p:cNvSpPr/>
          <p:nvPr/>
        </p:nvSpPr>
        <p:spPr>
          <a:xfrm>
            <a:off x="5743170" y="1800382"/>
            <a:ext cx="2770227" cy="1200329"/>
          </a:xfrm>
          <a:prstGeom prst="rect">
            <a:avLst/>
          </a:prstGeom>
        </p:spPr>
        <p:txBody>
          <a:bodyPr wrap="square">
            <a:spAutoFit/>
          </a:bodyPr>
          <a:lstStyle/>
          <a:p>
            <a:r>
              <a:rPr lang="en-US" altLang="en-US" dirty="0">
                <a:latin typeface="Times New Roman" panose="02020603050405020304" pitchFamily="18" charset="0"/>
                <a:cs typeface="Times New Roman" panose="02020603050405020304" pitchFamily="18" charset="0"/>
              </a:rPr>
              <a:t>Evaluating performance of the strategy, reviewing new developments and taking corrective action</a:t>
            </a:r>
          </a:p>
        </p:txBody>
      </p:sp>
    </p:spTree>
    <p:extLst>
      <p:ext uri="{BB962C8B-B14F-4D97-AF65-F5344CB8AC3E}">
        <p14:creationId xmlns:p14="http://schemas.microsoft.com/office/powerpoint/2010/main" val="28831769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Line 2"/>
          <p:cNvSpPr>
            <a:spLocks noChangeShapeType="1"/>
          </p:cNvSpPr>
          <p:nvPr/>
        </p:nvSpPr>
        <p:spPr bwMode="auto">
          <a:xfrm>
            <a:off x="3257550" y="3143250"/>
            <a:ext cx="0" cy="685800"/>
          </a:xfrm>
          <a:prstGeom prst="line">
            <a:avLst/>
          </a:prstGeom>
          <a:noFill/>
          <a:ln w="50800">
            <a:solidFill>
              <a:srgbClr val="FFE6BE"/>
            </a:solidFill>
            <a:round/>
            <a:headEnd type="none" w="sm" len="sm"/>
            <a:tailEnd type="none" w="sm" len="sm"/>
          </a:ln>
          <a:effectLst/>
        </p:spPr>
        <p:txBody>
          <a:bodyPr wrap="none" anchor="ctr"/>
          <a:lstStyle/>
          <a:p>
            <a:endParaRPr lang="en-US"/>
          </a:p>
        </p:txBody>
      </p:sp>
      <p:sp>
        <p:nvSpPr>
          <p:cNvPr id="29699" name="Rectangle 3"/>
          <p:cNvSpPr>
            <a:spLocks noGrp="1" noRot="1" noChangeArrowheads="1"/>
          </p:cNvSpPr>
          <p:nvPr>
            <p:ph type="title"/>
          </p:nvPr>
        </p:nvSpPr>
        <p:spPr>
          <a:xfrm>
            <a:off x="685800" y="0"/>
            <a:ext cx="7772400" cy="1143000"/>
          </a:xfrm>
          <a:noFill/>
          <a:ln/>
        </p:spPr>
        <p:txBody>
          <a:bodyPr lIns="92075" tIns="46038" rIns="92075" bIns="46038"/>
          <a:lstStyle/>
          <a:p>
            <a:r>
              <a:rPr lang="en-US" sz="2000" dirty="0">
                <a:solidFill>
                  <a:schemeClr val="tx1"/>
                </a:solidFill>
              </a:rPr>
              <a:t>An example of an Unrelated Product Business</a:t>
            </a:r>
            <a:br>
              <a:rPr lang="en-US" sz="2000" dirty="0">
                <a:solidFill>
                  <a:schemeClr val="tx1"/>
                </a:solidFill>
              </a:rPr>
            </a:br>
            <a:r>
              <a:rPr lang="en-US" sz="2000" dirty="0">
                <a:solidFill>
                  <a:schemeClr val="tx1"/>
                </a:solidFill>
              </a:rPr>
              <a:t>(Note:  By itself, an SBU can be considered a related product business)</a:t>
            </a:r>
          </a:p>
        </p:txBody>
      </p:sp>
      <p:sp>
        <p:nvSpPr>
          <p:cNvPr id="29700" name="Rectangle 4"/>
          <p:cNvSpPr>
            <a:spLocks noChangeArrowheads="1"/>
          </p:cNvSpPr>
          <p:nvPr/>
        </p:nvSpPr>
        <p:spPr bwMode="auto">
          <a:xfrm>
            <a:off x="3019425" y="1990725"/>
            <a:ext cx="2441575" cy="1200150"/>
          </a:xfrm>
          <a:prstGeom prst="rect">
            <a:avLst/>
          </a:prstGeom>
          <a:solidFill>
            <a:srgbClr val="FFE6BE"/>
          </a:solidFill>
          <a:ln w="12700">
            <a:solidFill>
              <a:srgbClr val="F57B49"/>
            </a:solidFill>
            <a:miter lim="800000"/>
            <a:headEnd/>
            <a:tailEnd/>
          </a:ln>
          <a:effectLst/>
        </p:spPr>
        <p:txBody>
          <a:bodyPr lIns="92075" tIns="46038" rIns="92075" bIns="46038">
            <a:spAutoFit/>
          </a:bodyPr>
          <a:lstStyle/>
          <a:p>
            <a:pPr algn="ctr"/>
            <a:r>
              <a:rPr lang="en-US" sz="2400" b="1" dirty="0">
                <a:latin typeface="Times New Roman" charset="0"/>
              </a:rPr>
              <a:t>A </a:t>
            </a:r>
          </a:p>
          <a:p>
            <a:pPr algn="ctr"/>
            <a:r>
              <a:rPr lang="en-US" sz="2400" b="1" dirty="0">
                <a:latin typeface="Times New Roman" charset="0"/>
              </a:rPr>
              <a:t>(Multi-business) Corporation</a:t>
            </a:r>
          </a:p>
        </p:txBody>
      </p:sp>
      <p:sp>
        <p:nvSpPr>
          <p:cNvPr id="29701" name="Rectangle 5"/>
          <p:cNvSpPr>
            <a:spLocks noChangeArrowheads="1"/>
          </p:cNvSpPr>
          <p:nvPr/>
        </p:nvSpPr>
        <p:spPr bwMode="auto">
          <a:xfrm>
            <a:off x="5908675" y="2136775"/>
            <a:ext cx="2611438" cy="822325"/>
          </a:xfrm>
          <a:prstGeom prst="rect">
            <a:avLst/>
          </a:prstGeom>
          <a:noFill/>
          <a:ln w="9525">
            <a:noFill/>
            <a:miter lim="800000"/>
            <a:headEnd/>
            <a:tailEnd/>
          </a:ln>
          <a:effectLst/>
        </p:spPr>
        <p:txBody>
          <a:bodyPr wrap="none" lIns="92075" tIns="46038" rIns="92075" bIns="46038">
            <a:spAutoFit/>
          </a:bodyPr>
          <a:lstStyle/>
          <a:p>
            <a:r>
              <a:rPr lang="en-US" sz="2400">
                <a:latin typeface="Times New Roman" charset="0"/>
              </a:rPr>
              <a:t>Ex.:  G.E.  (General</a:t>
            </a:r>
          </a:p>
          <a:p>
            <a:r>
              <a:rPr lang="en-US" sz="2400">
                <a:latin typeface="Times New Roman" charset="0"/>
              </a:rPr>
              <a:t>Electric Corp.)</a:t>
            </a:r>
          </a:p>
        </p:txBody>
      </p:sp>
      <p:sp>
        <p:nvSpPr>
          <p:cNvPr id="29702" name="Rectangle 6"/>
          <p:cNvSpPr>
            <a:spLocks noChangeArrowheads="1"/>
          </p:cNvSpPr>
          <p:nvPr/>
        </p:nvSpPr>
        <p:spPr bwMode="auto">
          <a:xfrm>
            <a:off x="1038225" y="3819525"/>
            <a:ext cx="2441575" cy="835025"/>
          </a:xfrm>
          <a:prstGeom prst="rect">
            <a:avLst/>
          </a:prstGeom>
          <a:solidFill>
            <a:srgbClr val="FFE6BE"/>
          </a:solidFill>
          <a:ln w="12700">
            <a:solidFill>
              <a:srgbClr val="F57B49"/>
            </a:solidFill>
            <a:miter lim="800000"/>
            <a:headEnd/>
            <a:tailEnd/>
          </a:ln>
          <a:effectLst/>
        </p:spPr>
        <p:txBody>
          <a:bodyPr lIns="92075" tIns="46038" rIns="92075" bIns="46038">
            <a:spAutoFit/>
          </a:bodyPr>
          <a:lstStyle/>
          <a:p>
            <a:pPr algn="ctr"/>
            <a:r>
              <a:rPr lang="en-US" sz="2400" b="1" dirty="0">
                <a:latin typeface="Times New Roman" charset="0"/>
              </a:rPr>
              <a:t>Strategic Business Unit 1</a:t>
            </a:r>
          </a:p>
        </p:txBody>
      </p:sp>
      <p:sp>
        <p:nvSpPr>
          <p:cNvPr id="29703" name="Rectangle 7"/>
          <p:cNvSpPr>
            <a:spLocks noChangeArrowheads="1"/>
          </p:cNvSpPr>
          <p:nvPr/>
        </p:nvSpPr>
        <p:spPr bwMode="auto">
          <a:xfrm>
            <a:off x="5076825" y="3819525"/>
            <a:ext cx="2441575" cy="835025"/>
          </a:xfrm>
          <a:prstGeom prst="rect">
            <a:avLst/>
          </a:prstGeom>
          <a:solidFill>
            <a:srgbClr val="FFE6BE"/>
          </a:solidFill>
          <a:ln w="12700">
            <a:solidFill>
              <a:srgbClr val="F57B49"/>
            </a:solidFill>
            <a:miter lim="800000"/>
            <a:headEnd/>
            <a:tailEnd/>
          </a:ln>
          <a:effectLst/>
        </p:spPr>
        <p:txBody>
          <a:bodyPr lIns="92075" tIns="46038" rIns="92075" bIns="46038">
            <a:spAutoFit/>
          </a:bodyPr>
          <a:lstStyle/>
          <a:p>
            <a:pPr algn="ctr"/>
            <a:r>
              <a:rPr lang="en-US" sz="2400" b="1" dirty="0">
                <a:latin typeface="Times New Roman" charset="0"/>
              </a:rPr>
              <a:t>S.B.U. </a:t>
            </a:r>
          </a:p>
          <a:p>
            <a:pPr algn="ctr"/>
            <a:r>
              <a:rPr lang="en-US" sz="2400" b="1" dirty="0">
                <a:latin typeface="Times New Roman" charset="0"/>
              </a:rPr>
              <a:t>2</a:t>
            </a:r>
          </a:p>
        </p:txBody>
      </p:sp>
      <p:sp>
        <p:nvSpPr>
          <p:cNvPr id="29704" name="Line 8"/>
          <p:cNvSpPr>
            <a:spLocks noChangeShapeType="1"/>
          </p:cNvSpPr>
          <p:nvPr/>
        </p:nvSpPr>
        <p:spPr bwMode="auto">
          <a:xfrm>
            <a:off x="5238750" y="3219450"/>
            <a:ext cx="0" cy="685800"/>
          </a:xfrm>
          <a:prstGeom prst="line">
            <a:avLst/>
          </a:prstGeom>
          <a:noFill/>
          <a:ln w="50800">
            <a:solidFill>
              <a:srgbClr val="FFE6BE"/>
            </a:solidFill>
            <a:round/>
            <a:headEnd type="none" w="sm" len="sm"/>
            <a:tailEnd type="none" w="sm" len="sm"/>
          </a:ln>
          <a:effectLst/>
        </p:spPr>
        <p:txBody>
          <a:bodyPr wrap="none" anchor="ctr"/>
          <a:lstStyle/>
          <a:p>
            <a:endParaRPr lang="en-US"/>
          </a:p>
        </p:txBody>
      </p:sp>
      <p:grpSp>
        <p:nvGrpSpPr>
          <p:cNvPr id="2" name="Group 9"/>
          <p:cNvGrpSpPr>
            <a:grpSpLocks/>
          </p:cNvGrpSpPr>
          <p:nvPr/>
        </p:nvGrpSpPr>
        <p:grpSpPr bwMode="auto">
          <a:xfrm>
            <a:off x="368300" y="4667250"/>
            <a:ext cx="8293100" cy="1390650"/>
            <a:chOff x="232" y="2940"/>
            <a:chExt cx="5224" cy="876"/>
          </a:xfrm>
        </p:grpSpPr>
        <p:sp>
          <p:nvSpPr>
            <p:cNvPr id="29706" name="Line 10"/>
            <p:cNvSpPr>
              <a:spLocks noChangeShapeType="1"/>
            </p:cNvSpPr>
            <p:nvPr/>
          </p:nvSpPr>
          <p:spPr bwMode="auto">
            <a:xfrm>
              <a:off x="852" y="3324"/>
              <a:ext cx="1536" cy="0"/>
            </a:xfrm>
            <a:prstGeom prst="line">
              <a:avLst/>
            </a:prstGeom>
            <a:noFill/>
            <a:ln w="50800">
              <a:solidFill>
                <a:srgbClr val="FFE6BE"/>
              </a:solidFill>
              <a:round/>
              <a:headEnd type="none" w="sm" len="sm"/>
              <a:tailEnd type="none" w="sm" len="sm"/>
            </a:ln>
            <a:effectLst/>
          </p:spPr>
          <p:txBody>
            <a:bodyPr wrap="none" anchor="ctr"/>
            <a:lstStyle/>
            <a:p>
              <a:endParaRPr lang="en-US"/>
            </a:p>
          </p:txBody>
        </p:sp>
        <p:grpSp>
          <p:nvGrpSpPr>
            <p:cNvPr id="3" name="Group 11"/>
            <p:cNvGrpSpPr>
              <a:grpSpLocks/>
            </p:cNvGrpSpPr>
            <p:nvPr/>
          </p:nvGrpSpPr>
          <p:grpSpPr bwMode="auto">
            <a:xfrm>
              <a:off x="232" y="2940"/>
              <a:ext cx="5224" cy="876"/>
              <a:chOff x="232" y="2940"/>
              <a:chExt cx="5224" cy="876"/>
            </a:xfrm>
          </p:grpSpPr>
          <p:sp>
            <p:nvSpPr>
              <p:cNvPr id="29708" name="Rectangle 12"/>
              <p:cNvSpPr>
                <a:spLocks noChangeArrowheads="1"/>
              </p:cNvSpPr>
              <p:nvPr/>
            </p:nvSpPr>
            <p:spPr bwMode="auto">
              <a:xfrm>
                <a:off x="232" y="3512"/>
                <a:ext cx="1104" cy="296"/>
              </a:xfrm>
              <a:prstGeom prst="rect">
                <a:avLst/>
              </a:prstGeom>
              <a:solidFill>
                <a:srgbClr val="FFE6BE"/>
              </a:solidFill>
              <a:ln w="12700">
                <a:solidFill>
                  <a:srgbClr val="F57B49"/>
                </a:solidFill>
                <a:miter lim="800000"/>
                <a:headEnd/>
                <a:tailEnd/>
              </a:ln>
              <a:effectLst/>
            </p:spPr>
            <p:txBody>
              <a:bodyPr lIns="92075" tIns="46038" rIns="92075" bIns="46038">
                <a:spAutoFit/>
              </a:bodyPr>
              <a:lstStyle/>
              <a:p>
                <a:pPr algn="ctr"/>
                <a:r>
                  <a:rPr lang="en-US" sz="2400" b="1" dirty="0">
                    <a:latin typeface="Times New Roman" charset="0"/>
                  </a:rPr>
                  <a:t>Company 1</a:t>
                </a:r>
              </a:p>
            </p:txBody>
          </p:sp>
          <p:sp>
            <p:nvSpPr>
              <p:cNvPr id="29709" name="Rectangle 13"/>
              <p:cNvSpPr>
                <a:spLocks noChangeArrowheads="1"/>
              </p:cNvSpPr>
              <p:nvPr/>
            </p:nvSpPr>
            <p:spPr bwMode="auto">
              <a:xfrm>
                <a:off x="1436" y="3520"/>
                <a:ext cx="564" cy="296"/>
              </a:xfrm>
              <a:prstGeom prst="rect">
                <a:avLst/>
              </a:prstGeom>
              <a:solidFill>
                <a:srgbClr val="FFE6BE"/>
              </a:solidFill>
              <a:ln w="12700">
                <a:solidFill>
                  <a:srgbClr val="F57B49"/>
                </a:solidFill>
                <a:miter lim="800000"/>
                <a:headEnd/>
                <a:tailEnd/>
              </a:ln>
              <a:effectLst/>
            </p:spPr>
            <p:txBody>
              <a:bodyPr lIns="92075" tIns="46038" rIns="92075" bIns="46038">
                <a:spAutoFit/>
              </a:bodyPr>
              <a:lstStyle/>
              <a:p>
                <a:pPr algn="ctr"/>
                <a:r>
                  <a:rPr lang="en-US" sz="2400" b="1" dirty="0">
                    <a:latin typeface="Times New Roman" charset="0"/>
                  </a:rPr>
                  <a:t>Co. 2</a:t>
                </a:r>
              </a:p>
            </p:txBody>
          </p:sp>
          <p:sp>
            <p:nvSpPr>
              <p:cNvPr id="29710" name="Rectangle 14"/>
              <p:cNvSpPr>
                <a:spLocks noChangeArrowheads="1"/>
              </p:cNvSpPr>
              <p:nvPr/>
            </p:nvSpPr>
            <p:spPr bwMode="auto">
              <a:xfrm>
                <a:off x="2108" y="3520"/>
                <a:ext cx="564" cy="296"/>
              </a:xfrm>
              <a:prstGeom prst="rect">
                <a:avLst/>
              </a:prstGeom>
              <a:solidFill>
                <a:srgbClr val="FFE6BE"/>
              </a:solidFill>
              <a:ln w="12700">
                <a:solidFill>
                  <a:srgbClr val="F57B49"/>
                </a:solidFill>
                <a:miter lim="800000"/>
                <a:headEnd/>
                <a:tailEnd/>
              </a:ln>
              <a:effectLst/>
            </p:spPr>
            <p:txBody>
              <a:bodyPr lIns="92075" tIns="46038" rIns="92075" bIns="46038">
                <a:spAutoFit/>
              </a:bodyPr>
              <a:lstStyle/>
              <a:p>
                <a:pPr algn="ctr"/>
                <a:r>
                  <a:rPr lang="en-US" sz="2400" b="1" dirty="0">
                    <a:latin typeface="Times New Roman" charset="0"/>
                  </a:rPr>
                  <a:t>Co. 3</a:t>
                </a:r>
              </a:p>
            </p:txBody>
          </p:sp>
          <p:sp>
            <p:nvSpPr>
              <p:cNvPr id="29711" name="Line 15"/>
              <p:cNvSpPr>
                <a:spLocks noChangeShapeType="1"/>
              </p:cNvSpPr>
              <p:nvPr/>
            </p:nvSpPr>
            <p:spPr bwMode="auto">
              <a:xfrm>
                <a:off x="1428" y="2940"/>
                <a:ext cx="0" cy="384"/>
              </a:xfrm>
              <a:prstGeom prst="line">
                <a:avLst/>
              </a:prstGeom>
              <a:noFill/>
              <a:ln w="50800">
                <a:solidFill>
                  <a:srgbClr val="FFE6BE"/>
                </a:solidFill>
                <a:round/>
                <a:headEnd type="none" w="sm" len="sm"/>
                <a:tailEnd type="none" w="sm" len="sm"/>
              </a:ln>
              <a:effectLst/>
            </p:spPr>
            <p:txBody>
              <a:bodyPr wrap="none" anchor="ctr"/>
              <a:lstStyle/>
              <a:p>
                <a:endParaRPr lang="en-US"/>
              </a:p>
            </p:txBody>
          </p:sp>
          <p:grpSp>
            <p:nvGrpSpPr>
              <p:cNvPr id="4" name="Group 16"/>
              <p:cNvGrpSpPr>
                <a:grpSpLocks/>
              </p:cNvGrpSpPr>
              <p:nvPr/>
            </p:nvGrpSpPr>
            <p:grpSpPr bwMode="auto">
              <a:xfrm>
                <a:off x="852" y="3324"/>
                <a:ext cx="1536" cy="192"/>
                <a:chOff x="852" y="3324"/>
                <a:chExt cx="1536" cy="192"/>
              </a:xfrm>
            </p:grpSpPr>
            <p:sp>
              <p:nvSpPr>
                <p:cNvPr id="29713" name="Line 17"/>
                <p:cNvSpPr>
                  <a:spLocks noChangeShapeType="1"/>
                </p:cNvSpPr>
                <p:nvPr/>
              </p:nvSpPr>
              <p:spPr bwMode="auto">
                <a:xfrm>
                  <a:off x="852" y="3324"/>
                  <a:ext cx="0" cy="192"/>
                </a:xfrm>
                <a:prstGeom prst="line">
                  <a:avLst/>
                </a:prstGeom>
                <a:noFill/>
                <a:ln w="50800">
                  <a:solidFill>
                    <a:srgbClr val="FFE6BE"/>
                  </a:solidFill>
                  <a:round/>
                  <a:headEnd type="none" w="sm" len="sm"/>
                  <a:tailEnd type="none" w="sm" len="sm"/>
                </a:ln>
                <a:effectLst/>
              </p:spPr>
              <p:txBody>
                <a:bodyPr wrap="none" anchor="ctr"/>
                <a:lstStyle/>
                <a:p>
                  <a:endParaRPr lang="en-US"/>
                </a:p>
              </p:txBody>
            </p:sp>
            <p:sp>
              <p:nvSpPr>
                <p:cNvPr id="29714" name="Line 18"/>
                <p:cNvSpPr>
                  <a:spLocks noChangeShapeType="1"/>
                </p:cNvSpPr>
                <p:nvPr/>
              </p:nvSpPr>
              <p:spPr bwMode="auto">
                <a:xfrm>
                  <a:off x="2388" y="3324"/>
                  <a:ext cx="0" cy="192"/>
                </a:xfrm>
                <a:prstGeom prst="line">
                  <a:avLst/>
                </a:prstGeom>
                <a:noFill/>
                <a:ln w="50800">
                  <a:solidFill>
                    <a:srgbClr val="FFE6BE"/>
                  </a:solidFill>
                  <a:round/>
                  <a:headEnd type="none" w="sm" len="sm"/>
                  <a:tailEnd type="none" w="sm" len="sm"/>
                </a:ln>
                <a:effectLst/>
              </p:spPr>
              <p:txBody>
                <a:bodyPr wrap="none" anchor="ctr"/>
                <a:lstStyle/>
                <a:p>
                  <a:endParaRPr lang="en-US"/>
                </a:p>
              </p:txBody>
            </p:sp>
            <p:sp>
              <p:nvSpPr>
                <p:cNvPr id="29715" name="Line 19"/>
                <p:cNvSpPr>
                  <a:spLocks noChangeShapeType="1"/>
                </p:cNvSpPr>
                <p:nvPr/>
              </p:nvSpPr>
              <p:spPr bwMode="auto">
                <a:xfrm>
                  <a:off x="1716" y="3324"/>
                  <a:ext cx="0" cy="192"/>
                </a:xfrm>
                <a:prstGeom prst="line">
                  <a:avLst/>
                </a:prstGeom>
                <a:noFill/>
                <a:ln w="50800">
                  <a:solidFill>
                    <a:srgbClr val="FFE6BE"/>
                  </a:solidFill>
                  <a:round/>
                  <a:headEnd type="none" w="sm" len="sm"/>
                  <a:tailEnd type="none" w="sm" len="sm"/>
                </a:ln>
                <a:effectLst/>
              </p:spPr>
              <p:txBody>
                <a:bodyPr wrap="none" anchor="ctr"/>
                <a:lstStyle/>
                <a:p>
                  <a:endParaRPr lang="en-US"/>
                </a:p>
              </p:txBody>
            </p:sp>
          </p:grpSp>
          <p:sp>
            <p:nvSpPr>
              <p:cNvPr id="29716" name="Rectangle 20"/>
              <p:cNvSpPr>
                <a:spLocks noChangeArrowheads="1"/>
              </p:cNvSpPr>
              <p:nvPr/>
            </p:nvSpPr>
            <p:spPr bwMode="auto">
              <a:xfrm>
                <a:off x="2928" y="3520"/>
                <a:ext cx="992" cy="296"/>
              </a:xfrm>
              <a:prstGeom prst="rect">
                <a:avLst/>
              </a:prstGeom>
              <a:solidFill>
                <a:srgbClr val="FFE6BE"/>
              </a:solidFill>
              <a:ln w="12700">
                <a:solidFill>
                  <a:srgbClr val="F57B49"/>
                </a:solidFill>
                <a:miter lim="800000"/>
                <a:headEnd/>
                <a:tailEnd/>
              </a:ln>
              <a:effectLst/>
            </p:spPr>
            <p:txBody>
              <a:bodyPr lIns="92075" tIns="46038" rIns="92075" bIns="46038">
                <a:spAutoFit/>
              </a:bodyPr>
              <a:lstStyle/>
              <a:p>
                <a:pPr algn="ctr"/>
                <a:r>
                  <a:rPr lang="en-US" sz="2400" b="1" dirty="0">
                    <a:latin typeface="Times New Roman" charset="0"/>
                  </a:rPr>
                  <a:t>Division 1</a:t>
                </a:r>
              </a:p>
            </p:txBody>
          </p:sp>
          <p:sp>
            <p:nvSpPr>
              <p:cNvPr id="29717" name="Rectangle 21"/>
              <p:cNvSpPr>
                <a:spLocks noChangeArrowheads="1"/>
              </p:cNvSpPr>
              <p:nvPr/>
            </p:nvSpPr>
            <p:spPr bwMode="auto">
              <a:xfrm>
                <a:off x="4029" y="3520"/>
                <a:ext cx="659" cy="296"/>
              </a:xfrm>
              <a:prstGeom prst="rect">
                <a:avLst/>
              </a:prstGeom>
              <a:solidFill>
                <a:srgbClr val="FFE6BE"/>
              </a:solidFill>
              <a:ln w="12700">
                <a:solidFill>
                  <a:srgbClr val="F57B49"/>
                </a:solidFill>
                <a:miter lim="800000"/>
                <a:headEnd/>
                <a:tailEnd/>
              </a:ln>
              <a:effectLst/>
            </p:spPr>
            <p:txBody>
              <a:bodyPr lIns="92075" tIns="46038" rIns="92075" bIns="46038">
                <a:spAutoFit/>
              </a:bodyPr>
              <a:lstStyle/>
              <a:p>
                <a:pPr algn="ctr"/>
                <a:r>
                  <a:rPr lang="en-US" sz="2400" b="1" dirty="0">
                    <a:latin typeface="Times New Roman" charset="0"/>
                  </a:rPr>
                  <a:t>Div. 2</a:t>
                </a:r>
              </a:p>
            </p:txBody>
          </p:sp>
          <p:sp>
            <p:nvSpPr>
              <p:cNvPr id="29718" name="Rectangle 22"/>
              <p:cNvSpPr>
                <a:spLocks noChangeArrowheads="1"/>
              </p:cNvSpPr>
              <p:nvPr/>
            </p:nvSpPr>
            <p:spPr bwMode="auto">
              <a:xfrm>
                <a:off x="4845" y="3520"/>
                <a:ext cx="611" cy="296"/>
              </a:xfrm>
              <a:prstGeom prst="rect">
                <a:avLst/>
              </a:prstGeom>
              <a:solidFill>
                <a:srgbClr val="FFE6BE"/>
              </a:solidFill>
              <a:ln w="12700">
                <a:solidFill>
                  <a:srgbClr val="F57B49"/>
                </a:solidFill>
                <a:miter lim="800000"/>
                <a:headEnd/>
                <a:tailEnd/>
              </a:ln>
              <a:effectLst/>
            </p:spPr>
            <p:txBody>
              <a:bodyPr lIns="92075" tIns="46038" rIns="92075" bIns="46038">
                <a:spAutoFit/>
              </a:bodyPr>
              <a:lstStyle/>
              <a:p>
                <a:pPr algn="ctr"/>
                <a:r>
                  <a:rPr lang="en-US" sz="2400" b="1" dirty="0">
                    <a:latin typeface="Times New Roman" charset="0"/>
                  </a:rPr>
                  <a:t>Div. 3</a:t>
                </a:r>
              </a:p>
            </p:txBody>
          </p:sp>
          <p:sp>
            <p:nvSpPr>
              <p:cNvPr id="29719" name="Line 23"/>
              <p:cNvSpPr>
                <a:spLocks noChangeShapeType="1"/>
              </p:cNvSpPr>
              <p:nvPr/>
            </p:nvSpPr>
            <p:spPr bwMode="auto">
              <a:xfrm>
                <a:off x="4020" y="2940"/>
                <a:ext cx="0" cy="384"/>
              </a:xfrm>
              <a:prstGeom prst="line">
                <a:avLst/>
              </a:prstGeom>
              <a:noFill/>
              <a:ln w="50800">
                <a:solidFill>
                  <a:srgbClr val="FFE6BE"/>
                </a:solidFill>
                <a:round/>
                <a:headEnd type="none" w="sm" len="sm"/>
                <a:tailEnd type="none" w="sm" len="sm"/>
              </a:ln>
              <a:effectLst/>
            </p:spPr>
            <p:txBody>
              <a:bodyPr wrap="none" anchor="ctr"/>
              <a:lstStyle/>
              <a:p>
                <a:endParaRPr lang="en-US"/>
              </a:p>
            </p:txBody>
          </p:sp>
          <p:grpSp>
            <p:nvGrpSpPr>
              <p:cNvPr id="5" name="Group 24"/>
              <p:cNvGrpSpPr>
                <a:grpSpLocks/>
              </p:cNvGrpSpPr>
              <p:nvPr/>
            </p:nvGrpSpPr>
            <p:grpSpPr bwMode="auto">
              <a:xfrm>
                <a:off x="3444" y="3324"/>
                <a:ext cx="1776" cy="192"/>
                <a:chOff x="3444" y="3324"/>
                <a:chExt cx="1776" cy="192"/>
              </a:xfrm>
            </p:grpSpPr>
            <p:sp>
              <p:nvSpPr>
                <p:cNvPr id="29721" name="Line 25"/>
                <p:cNvSpPr>
                  <a:spLocks noChangeShapeType="1"/>
                </p:cNvSpPr>
                <p:nvPr/>
              </p:nvSpPr>
              <p:spPr bwMode="auto">
                <a:xfrm>
                  <a:off x="3444" y="3324"/>
                  <a:ext cx="0" cy="192"/>
                </a:xfrm>
                <a:prstGeom prst="line">
                  <a:avLst/>
                </a:prstGeom>
                <a:noFill/>
                <a:ln w="50800">
                  <a:solidFill>
                    <a:srgbClr val="FFE6BE"/>
                  </a:solidFill>
                  <a:round/>
                  <a:headEnd type="none" w="sm" len="sm"/>
                  <a:tailEnd type="none" w="sm" len="sm"/>
                </a:ln>
                <a:effectLst/>
              </p:spPr>
              <p:txBody>
                <a:bodyPr wrap="none" anchor="ctr"/>
                <a:lstStyle/>
                <a:p>
                  <a:endParaRPr lang="en-US"/>
                </a:p>
              </p:txBody>
            </p:sp>
            <p:sp>
              <p:nvSpPr>
                <p:cNvPr id="29722" name="Line 26"/>
                <p:cNvSpPr>
                  <a:spLocks noChangeShapeType="1"/>
                </p:cNvSpPr>
                <p:nvPr/>
              </p:nvSpPr>
              <p:spPr bwMode="auto">
                <a:xfrm>
                  <a:off x="5220" y="3324"/>
                  <a:ext cx="0" cy="192"/>
                </a:xfrm>
                <a:prstGeom prst="line">
                  <a:avLst/>
                </a:prstGeom>
                <a:noFill/>
                <a:ln w="50800">
                  <a:solidFill>
                    <a:srgbClr val="FFE6BE"/>
                  </a:solidFill>
                  <a:round/>
                  <a:headEnd type="none" w="sm" len="sm"/>
                  <a:tailEnd type="none" w="sm" len="sm"/>
                </a:ln>
                <a:effectLst/>
              </p:spPr>
              <p:txBody>
                <a:bodyPr wrap="none" anchor="ctr"/>
                <a:lstStyle/>
                <a:p>
                  <a:endParaRPr lang="en-US"/>
                </a:p>
              </p:txBody>
            </p:sp>
            <p:sp>
              <p:nvSpPr>
                <p:cNvPr id="29723" name="Line 27"/>
                <p:cNvSpPr>
                  <a:spLocks noChangeShapeType="1"/>
                </p:cNvSpPr>
                <p:nvPr/>
              </p:nvSpPr>
              <p:spPr bwMode="auto">
                <a:xfrm>
                  <a:off x="4443" y="3324"/>
                  <a:ext cx="0" cy="192"/>
                </a:xfrm>
                <a:prstGeom prst="line">
                  <a:avLst/>
                </a:prstGeom>
                <a:noFill/>
                <a:ln w="50800">
                  <a:solidFill>
                    <a:srgbClr val="FFE6BE"/>
                  </a:solidFill>
                  <a:round/>
                  <a:headEnd type="none" w="sm" len="sm"/>
                  <a:tailEnd type="none" w="sm" len="sm"/>
                </a:ln>
                <a:effectLst/>
              </p:spPr>
              <p:txBody>
                <a:bodyPr wrap="none" anchor="ctr"/>
                <a:lstStyle/>
                <a:p>
                  <a:endParaRPr lang="en-US"/>
                </a:p>
              </p:txBody>
            </p:sp>
          </p:grpSp>
          <p:sp>
            <p:nvSpPr>
              <p:cNvPr id="29724" name="Line 28"/>
              <p:cNvSpPr>
                <a:spLocks noChangeShapeType="1"/>
              </p:cNvSpPr>
              <p:nvPr/>
            </p:nvSpPr>
            <p:spPr bwMode="auto">
              <a:xfrm>
                <a:off x="3444" y="3324"/>
                <a:ext cx="1776" cy="0"/>
              </a:xfrm>
              <a:prstGeom prst="line">
                <a:avLst/>
              </a:prstGeom>
              <a:noFill/>
              <a:ln w="50800">
                <a:solidFill>
                  <a:srgbClr val="FFE6BE"/>
                </a:solidFill>
                <a:round/>
                <a:headEnd type="none" w="sm" len="sm"/>
                <a:tailEnd type="none" w="sm" len="sm"/>
              </a:ln>
              <a:effectLst/>
            </p:spPr>
            <p:txBody>
              <a:bodyPr wrap="none" anchor="ctr"/>
              <a:lstStyle/>
              <a:p>
                <a:endParaRPr lang="en-US"/>
              </a:p>
            </p:txBody>
          </p:sp>
        </p:grpSp>
      </p:grpSp>
      <p:sp>
        <p:nvSpPr>
          <p:cNvPr id="29725" name="Rectangle 29"/>
          <p:cNvSpPr>
            <a:spLocks noChangeArrowheads="1"/>
          </p:cNvSpPr>
          <p:nvPr/>
        </p:nvSpPr>
        <p:spPr bwMode="auto">
          <a:xfrm>
            <a:off x="98425" y="1203325"/>
            <a:ext cx="2359025" cy="2225675"/>
          </a:xfrm>
          <a:prstGeom prst="rect">
            <a:avLst/>
          </a:prstGeom>
          <a:noFill/>
          <a:ln w="9525">
            <a:noFill/>
            <a:miter lim="800000"/>
            <a:headEnd/>
            <a:tailEnd/>
          </a:ln>
          <a:effectLst/>
        </p:spPr>
        <p:txBody>
          <a:bodyPr lIns="92075" tIns="46038" rIns="92075" bIns="46038">
            <a:spAutoFit/>
          </a:bodyPr>
          <a:lstStyle/>
          <a:p>
            <a:r>
              <a:rPr lang="en-US" sz="2000" b="1" i="1">
                <a:latin typeface="Times New Roman" charset="0"/>
              </a:rPr>
              <a:t>SBU:  a single business or collection of </a:t>
            </a:r>
            <a:r>
              <a:rPr lang="en-US" sz="2000" b="1" i="1" u="sng">
                <a:latin typeface="Times New Roman" charset="0"/>
              </a:rPr>
              <a:t>related</a:t>
            </a:r>
            <a:r>
              <a:rPr lang="en-US" sz="2000" b="1" i="1">
                <a:latin typeface="Times New Roman" charset="0"/>
              </a:rPr>
              <a:t> businesses that is independent and formulates its own strategy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p:cNvPicPr>
          <p:nvPr/>
        </p:nvPicPr>
        <p:blipFill>
          <a:blip r:embed="rId2" cstate="print"/>
          <a:stretch>
            <a:fillRect/>
          </a:stretch>
        </p:blipFill>
        <p:spPr>
          <a:xfrm>
            <a:off x="0" y="0"/>
            <a:ext cx="9144000" cy="6845300"/>
          </a:xfrm>
          <a:prstGeom prst="rect">
            <a:avLst/>
          </a:prstGeom>
        </p:spPr>
      </p:pic>
      <p:sp>
        <p:nvSpPr>
          <p:cNvPr id="3" name="TextBox 2"/>
          <p:cNvSpPr txBox="1"/>
          <p:nvPr/>
        </p:nvSpPr>
        <p:spPr>
          <a:xfrm>
            <a:off x="1422400" y="2603500"/>
            <a:ext cx="7721600" cy="838200"/>
          </a:xfrm>
          <a:prstGeom prst="rect">
            <a:avLst/>
          </a:prstGeom>
          <a:noFill/>
        </p:spPr>
        <p:txBody>
          <a:bodyPr vert="horz" wrap="none" lIns="0" tIns="0" rIns="0" bIns="0" rtlCol="0">
            <a:spAutoFit/>
          </a:bodyPr>
          <a:lstStyle/>
          <a:p>
            <a:pPr>
              <a:lnSpc>
                <a:spcPts val="5060"/>
              </a:lnSpc>
            </a:pPr>
            <a:r>
              <a:rPr lang="en-CA" sz="4414" b="1" smtClean="0">
                <a:solidFill>
                  <a:srgbClr val="000000"/>
                </a:solidFill>
                <a:latin typeface="Times New Roman Bold"/>
                <a:cs typeface="Times New Roman Bold"/>
              </a:rPr>
              <a:t>What business are you in?</a:t>
            </a:r>
          </a:p>
          <a:p>
            <a:pPr>
              <a:lnSpc>
                <a:spcPts val="5060"/>
              </a:lnSpc>
            </a:pPr>
            <a:endParaRPr lang="en-CA" sz="4404">
              <a:solidFill>
                <a:srgbClr val="0000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67544" y="2492896"/>
            <a:ext cx="8064896" cy="1569660"/>
          </a:xfrm>
          <a:prstGeom prst="rect">
            <a:avLst/>
          </a:prstGeom>
          <a:noFill/>
        </p:spPr>
        <p:txBody>
          <a:bodyPr wrap="square" rtlCol="0">
            <a:spAutoFit/>
          </a:bodyPr>
          <a:lstStyle/>
          <a:p>
            <a:pPr algn="ctr"/>
            <a:r>
              <a:rPr lang="en-US" sz="2400" dirty="0" smtClean="0"/>
              <a:t>  </a:t>
            </a:r>
            <a:r>
              <a:rPr lang="en-US" sz="2400" b="1" dirty="0" smtClean="0"/>
              <a:t>An emergent view</a:t>
            </a:r>
          </a:p>
          <a:p>
            <a:pPr algn="ctr"/>
            <a:r>
              <a:rPr lang="en-US" sz="2400" dirty="0" smtClean="0">
                <a:latin typeface="Times New Roman" panose="02020603050405020304" pitchFamily="18" charset="0"/>
                <a:cs typeface="Times New Roman" panose="02020603050405020304" pitchFamily="18" charset="0"/>
              </a:rPr>
              <a:t>Emphasize the uncertainty of the future and suggest that setting out identify purpose and a single strategy and then develop a complete strategic plan may be fruitless task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59103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1500" y="1447800"/>
            <a:ext cx="8229600" cy="1754326"/>
          </a:xfrm>
          <a:prstGeom prst="rect">
            <a:avLst/>
          </a:prstGeom>
          <a:noFill/>
        </p:spPr>
        <p:txBody>
          <a:bodyPr wrap="square" rtlCol="0">
            <a:spAutoFit/>
          </a:bodyPr>
          <a:lstStyle/>
          <a:p>
            <a:pPr algn="ctr"/>
            <a:r>
              <a:rPr lang="en-US" dirty="0"/>
              <a:t>A set of certain consistent actions that form an unintended pattern that was not initially anticipated or intended in the initial planning phase. For example, although unintended, adopting an emergent strategy might help a business adapt more flexibly to the practicalities of changing </a:t>
            </a:r>
            <a:r>
              <a:rPr lang="en-US" dirty="0" smtClean="0"/>
              <a:t>market conditions.</a:t>
            </a:r>
            <a:br>
              <a:rPr lang="en-US" dirty="0" smtClean="0"/>
            </a:br>
            <a:r>
              <a:rPr lang="en-US" dirty="0" smtClean="0"/>
              <a:t/>
            </a:r>
            <a:br>
              <a:rPr lang="en-US" dirty="0" smtClean="0"/>
            </a:br>
            <a:endParaRPr lang="en-US" dirty="0"/>
          </a:p>
        </p:txBody>
      </p:sp>
      <p:sp>
        <p:nvSpPr>
          <p:cNvPr id="3" name="TextBox 2"/>
          <p:cNvSpPr txBox="1"/>
          <p:nvPr/>
        </p:nvSpPr>
        <p:spPr>
          <a:xfrm>
            <a:off x="914400" y="685800"/>
            <a:ext cx="7543800"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2400" b="1" dirty="0" smtClean="0"/>
              <a:t>What is emergent perspective to strategy </a:t>
            </a:r>
            <a:endParaRPr lang="en-US" sz="2400" b="1" dirty="0"/>
          </a:p>
        </p:txBody>
      </p:sp>
      <p:sp>
        <p:nvSpPr>
          <p:cNvPr id="4" name="Rectangle 3"/>
          <p:cNvSpPr/>
          <p:nvPr/>
        </p:nvSpPr>
        <p:spPr>
          <a:xfrm>
            <a:off x="2590800" y="2744926"/>
            <a:ext cx="3657600" cy="60787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400" b="1" dirty="0" smtClean="0"/>
              <a:t>Strategy </a:t>
            </a:r>
            <a:endParaRPr lang="en-US" sz="2400" b="1" dirty="0"/>
          </a:p>
        </p:txBody>
      </p:sp>
      <p:sp>
        <p:nvSpPr>
          <p:cNvPr id="5" name="Right Arrow 4"/>
          <p:cNvSpPr/>
          <p:nvPr/>
        </p:nvSpPr>
        <p:spPr>
          <a:xfrm rot="8820221">
            <a:off x="3508263" y="3734743"/>
            <a:ext cx="776693"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rot="2351975">
            <a:off x="4851250" y="3799546"/>
            <a:ext cx="838200" cy="45874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571500" y="4366559"/>
            <a:ext cx="3467100"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smtClean="0"/>
              <a:t>More planned approached/ Intended strategy </a:t>
            </a:r>
            <a:endParaRPr lang="en-US" dirty="0"/>
          </a:p>
        </p:txBody>
      </p:sp>
      <p:sp>
        <p:nvSpPr>
          <p:cNvPr id="8" name="Rectangle 7"/>
          <p:cNvSpPr/>
          <p:nvPr/>
        </p:nvSpPr>
        <p:spPr>
          <a:xfrm>
            <a:off x="5053084" y="4366560"/>
            <a:ext cx="3429000" cy="89124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b="1" dirty="0" smtClean="0">
                <a:solidFill>
                  <a:schemeClr val="tx1"/>
                </a:solidFill>
              </a:rPr>
              <a:t>Emerged outside the formal plan /Unintended  pattern recognizing the changing conditions </a:t>
            </a:r>
            <a:endParaRPr lang="en-US" b="1" dirty="0">
              <a:solidFill>
                <a:schemeClr val="tx1"/>
              </a:solidFill>
            </a:endParaRPr>
          </a:p>
        </p:txBody>
      </p:sp>
    </p:spTree>
    <p:extLst>
      <p:ext uri="{BB962C8B-B14F-4D97-AF65-F5344CB8AC3E}">
        <p14:creationId xmlns:p14="http://schemas.microsoft.com/office/powerpoint/2010/main" val="29163624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73122" y="533401"/>
            <a:ext cx="8366078" cy="95410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800" b="1" dirty="0" smtClean="0"/>
              <a:t>Henry </a:t>
            </a:r>
            <a:r>
              <a:rPr lang="en-US" sz="2800" b="1" dirty="0" err="1" smtClean="0"/>
              <a:t>Mintzberg's</a:t>
            </a:r>
            <a:r>
              <a:rPr lang="en-US" sz="2800" dirty="0" smtClean="0"/>
              <a:t> emergent strategy </a:t>
            </a:r>
            <a:endParaRPr lang="en-US" sz="2800" dirty="0"/>
          </a:p>
          <a:p>
            <a:pPr algn="ctr"/>
            <a:r>
              <a:rPr lang="en-US" sz="2800" b="1" dirty="0" smtClean="0"/>
              <a:t> </a:t>
            </a:r>
            <a:endParaRPr lang="en-US" sz="2800" b="1" dirty="0"/>
          </a:p>
        </p:txBody>
      </p:sp>
      <p:pic>
        <p:nvPicPr>
          <p:cNvPr id="5122" name="Picture 2" descr="Mintzburg emergent strategy සඳහා පින්තුර ප්‍රතිඵල"/>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981200"/>
            <a:ext cx="7680278" cy="4419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52966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609600"/>
            <a:ext cx="7620000" cy="461665"/>
          </a:xfrm>
          <a:prstGeom prst="rect">
            <a:avLst/>
          </a:prstGeom>
          <a:noFill/>
        </p:spPr>
        <p:txBody>
          <a:bodyPr wrap="square" rtlCol="0">
            <a:spAutoFit/>
          </a:bodyPr>
          <a:lstStyle/>
          <a:p>
            <a:r>
              <a:rPr lang="en-US" dirty="0" smtClean="0"/>
              <a:t>   </a:t>
            </a:r>
            <a:r>
              <a:rPr lang="en-US" sz="2400" b="1" dirty="0" smtClean="0"/>
              <a:t>Strategic drift </a:t>
            </a:r>
            <a:endParaRPr lang="en-US" sz="2400" b="1" dirty="0"/>
          </a:p>
        </p:txBody>
      </p:sp>
      <p:sp>
        <p:nvSpPr>
          <p:cNvPr id="3" name="Rectangle 2"/>
          <p:cNvSpPr/>
          <p:nvPr/>
        </p:nvSpPr>
        <p:spPr>
          <a:xfrm>
            <a:off x="685800" y="1219200"/>
            <a:ext cx="76962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Strategic happens when organization strategy is no longer relevant to the external environment facing it  </a:t>
            </a:r>
            <a:endParaRPr lang="en-US" dirty="0"/>
          </a:p>
        </p:txBody>
      </p:sp>
      <p:sp>
        <p:nvSpPr>
          <p:cNvPr id="4" name="Rectangle 3"/>
          <p:cNvSpPr/>
          <p:nvPr/>
        </p:nvSpPr>
        <p:spPr>
          <a:xfrm>
            <a:off x="895066" y="3505200"/>
            <a:ext cx="3352800" cy="1143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t>Intended strategy through Deliberate planning process </a:t>
            </a:r>
            <a:endParaRPr lang="en-US" dirty="0"/>
          </a:p>
        </p:txBody>
      </p:sp>
      <p:sp>
        <p:nvSpPr>
          <p:cNvPr id="5" name="Rounded Rectangle 4"/>
          <p:cNvSpPr/>
          <p:nvPr/>
        </p:nvSpPr>
        <p:spPr>
          <a:xfrm>
            <a:off x="4800600" y="2602468"/>
            <a:ext cx="2362200" cy="312420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t>Environment forces</a:t>
            </a:r>
          </a:p>
          <a:p>
            <a:pPr algn="ctr"/>
            <a:r>
              <a:rPr lang="en-US" dirty="0" smtClean="0"/>
              <a:t>????? </a:t>
            </a:r>
            <a:endParaRPr lang="en-US" dirty="0"/>
          </a:p>
        </p:txBody>
      </p:sp>
      <p:sp>
        <p:nvSpPr>
          <p:cNvPr id="6" name="Oval 5"/>
          <p:cNvSpPr/>
          <p:nvPr/>
        </p:nvSpPr>
        <p:spPr>
          <a:xfrm>
            <a:off x="7543800" y="3657600"/>
            <a:ext cx="1447800" cy="1219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Strategic drift </a:t>
            </a:r>
            <a:endParaRPr lang="en-US" dirty="0"/>
          </a:p>
        </p:txBody>
      </p:sp>
    </p:spTree>
    <p:extLst>
      <p:ext uri="{BB962C8B-B14F-4D97-AF65-F5344CB8AC3E}">
        <p14:creationId xmlns:p14="http://schemas.microsoft.com/office/powerpoint/2010/main" val="4799620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2" descr="http://dl.groovygecko.net/anon.groovy/clients/kaplan/AlexILS/ACCAWIKI/ACCA_P3_HTML/Images/BUSINESSCH15ACCAP3_040.gif"/>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http://dl.groovygecko.net/anon.groovy/clients/kaplan/AlexILS/ACCAWIKI/ACCA_P3_HTML/Images/BUSINESSCH15ACCAP3_040.gif"/>
          <p:cNvSpPr>
            <a:spLocks noChangeAspect="1" noChangeArrowheads="1"/>
          </p:cNvSpPr>
          <p:nvPr/>
        </p:nvSpPr>
        <p:spPr bwMode="auto">
          <a:xfrm>
            <a:off x="1981200" y="3505200"/>
            <a:ext cx="3121025" cy="312103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6" descr="http://dl.groovygecko.net/anon.groovy/clients/kaplan/AlexILS/ACCAWIKI/ACCA_P3_HTML/Images/BUSINESSCH15ACCAP3_040.gif"/>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8" descr="http://dl.groovygecko.net/anon.groovy/clients/kaplan/AlexILS/ACCAWIKI/ACCA_P3_HTML/Images/BUSINESSCH15ACCAP3_040.gif"/>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12" descr="http://dl.groovygecko.net/anon.groovy/clients/kaplan/AlexILS/ACCAWIKI/ACCA_P3_HTML/Images/BUSINESSCH15ACCAP3_040.gif"/>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0200" y="1905000"/>
            <a:ext cx="6553200" cy="4115410"/>
          </a:xfrm>
          <a:prstGeom prst="rect">
            <a:avLst/>
          </a:prstGeom>
        </p:spPr>
      </p:pic>
      <p:sp>
        <p:nvSpPr>
          <p:cNvPr id="10" name="TextBox 9"/>
          <p:cNvSpPr txBox="1"/>
          <p:nvPr/>
        </p:nvSpPr>
        <p:spPr>
          <a:xfrm>
            <a:off x="1066800" y="838200"/>
            <a:ext cx="7391400" cy="400110"/>
          </a:xfrm>
          <a:prstGeom prst="rect">
            <a:avLst/>
          </a:prstGeom>
          <a:noFill/>
        </p:spPr>
        <p:txBody>
          <a:bodyPr wrap="square" rtlCol="0">
            <a:spAutoFit/>
          </a:bodyPr>
          <a:lstStyle/>
          <a:p>
            <a:pPr algn="ctr"/>
            <a:r>
              <a:rPr lang="en-US" sz="2000" b="1" dirty="0" smtClean="0"/>
              <a:t>Rate of responding to the environmental change </a:t>
            </a:r>
            <a:endParaRPr lang="en-US" sz="2000" b="1" dirty="0"/>
          </a:p>
        </p:txBody>
      </p:sp>
    </p:spTree>
    <p:extLst>
      <p:ext uri="{BB962C8B-B14F-4D97-AF65-F5344CB8AC3E}">
        <p14:creationId xmlns:p14="http://schemas.microsoft.com/office/powerpoint/2010/main" val="162417401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Nokia mission සඳහා පින්තුර ප්‍රතිඵල"/>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332656"/>
            <a:ext cx="4176464" cy="278430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apple mission සඳහා පින්තුර ප්‍රතිඵල"/>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64304" y="3717032"/>
            <a:ext cx="4779303" cy="312748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samsung perpose සඳහා පින්තුර ප්‍රතිඵල"/>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04048" y="360774"/>
            <a:ext cx="3810000" cy="2286001"/>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79512" y="3700687"/>
            <a:ext cx="3672408" cy="3170099"/>
          </a:xfrm>
          <a:prstGeom prst="rect">
            <a:avLst/>
          </a:prstGeom>
          <a:noFill/>
        </p:spPr>
        <p:txBody>
          <a:bodyPr wrap="square" rtlCol="0">
            <a:spAutoFit/>
          </a:bodyPr>
          <a:lstStyle/>
          <a:p>
            <a:pPr algn="ctr"/>
            <a:r>
              <a:rPr lang="en-US" sz="4000" b="1" dirty="0" smtClean="0"/>
              <a:t>What if you don’t redefine your business purpose </a:t>
            </a:r>
            <a:r>
              <a:rPr lang="en-US" sz="4000" b="1" dirty="0" smtClean="0"/>
              <a:t>–Strategic drift</a:t>
            </a:r>
            <a:endParaRPr lang="en-US" sz="4000" b="1" dirty="0"/>
          </a:p>
        </p:txBody>
      </p:sp>
    </p:spTree>
    <p:extLst>
      <p:ext uri="{BB962C8B-B14F-4D97-AF65-F5344CB8AC3E}">
        <p14:creationId xmlns:p14="http://schemas.microsoft.com/office/powerpoint/2010/main" val="10980912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53340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800" b="1" dirty="0" smtClean="0"/>
              <a:t>Slow response to the market led to strategic drift </a:t>
            </a:r>
            <a:endParaRPr lang="en-US" sz="2800" b="1" dirty="0"/>
          </a:p>
        </p:txBody>
      </p:sp>
      <p:pic>
        <p:nvPicPr>
          <p:cNvPr id="3074" name="Picture 2" descr="Kodak strategic drift සඳහා පින්තුර ප්‍රතිඵල"/>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3400"/>
            <a:ext cx="9144000" cy="6324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69859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609600"/>
            <a:ext cx="8458200" cy="523220"/>
          </a:xfrm>
          <a:prstGeom prst="rect">
            <a:avLst/>
          </a:prstGeom>
          <a:noFill/>
        </p:spPr>
        <p:txBody>
          <a:bodyPr wrap="square" rtlCol="0">
            <a:spAutoFit/>
          </a:bodyPr>
          <a:lstStyle/>
          <a:p>
            <a:r>
              <a:rPr lang="en-US" sz="2800" b="1" dirty="0" smtClean="0"/>
              <a:t>How can companies survive a strategic drift</a:t>
            </a:r>
            <a:r>
              <a:rPr lang="en-US" dirty="0" smtClean="0"/>
              <a:t> </a:t>
            </a:r>
            <a:endParaRPr lang="en-US" dirty="0"/>
          </a:p>
        </p:txBody>
      </p:sp>
      <p:sp>
        <p:nvSpPr>
          <p:cNvPr id="3" name="TextBox 2"/>
          <p:cNvSpPr txBox="1"/>
          <p:nvPr/>
        </p:nvSpPr>
        <p:spPr>
          <a:xfrm>
            <a:off x="457200" y="1447800"/>
            <a:ext cx="7924800" cy="1323439"/>
          </a:xfrm>
          <a:prstGeom prst="rect">
            <a:avLst/>
          </a:prstGeom>
          <a:noFill/>
        </p:spPr>
        <p:txBody>
          <a:bodyPr wrap="square" rtlCol="0">
            <a:spAutoFit/>
          </a:bodyPr>
          <a:lstStyle/>
          <a:p>
            <a:pPr marL="342900" indent="-342900" algn="just">
              <a:buFont typeface="+mj-lt"/>
              <a:buAutoNum type="arabicPeriod"/>
            </a:pPr>
            <a:r>
              <a:rPr lang="en-US" sz="2000" dirty="0" smtClean="0"/>
              <a:t>Organizational leadership and adaptable culture</a:t>
            </a:r>
          </a:p>
          <a:p>
            <a:pPr marL="342900" indent="-342900" algn="just">
              <a:buFont typeface="+mj-lt"/>
              <a:buAutoNum type="arabicPeriod"/>
            </a:pPr>
            <a:r>
              <a:rPr lang="en-US" sz="2000" dirty="0" smtClean="0"/>
              <a:t>Continues assessment of trends, emergence of direct and indirect competitors, technological changes and adjustment in to the current plan</a:t>
            </a:r>
            <a:r>
              <a:rPr lang="en-US" sz="2000" dirty="0"/>
              <a:t>. </a:t>
            </a:r>
            <a:r>
              <a:rPr lang="en-US" sz="2000" dirty="0">
                <a:hlinkClick r:id="rId2"/>
              </a:rPr>
              <a:t>https://</a:t>
            </a:r>
            <a:r>
              <a:rPr lang="en-US" sz="2000" dirty="0" smtClean="0">
                <a:hlinkClick r:id="rId2"/>
              </a:rPr>
              <a:t>www.youtube.com/watch?v=dqwAZKrc6vw</a:t>
            </a:r>
            <a:r>
              <a:rPr lang="en-US" sz="2000" dirty="0" smtClean="0"/>
              <a:t>  </a:t>
            </a:r>
            <a:endParaRPr lang="en-US" sz="2000" dirty="0"/>
          </a:p>
        </p:txBody>
      </p:sp>
    </p:spTree>
    <p:extLst>
      <p:ext uri="{BB962C8B-B14F-4D97-AF65-F5344CB8AC3E}">
        <p14:creationId xmlns:p14="http://schemas.microsoft.com/office/powerpoint/2010/main" val="24421762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692696"/>
            <a:ext cx="7992888" cy="523220"/>
          </a:xfrm>
          <a:prstGeom prst="rect">
            <a:avLst/>
          </a:prstGeom>
          <a:noFill/>
        </p:spPr>
        <p:txBody>
          <a:bodyPr wrap="square" rtlCol="0">
            <a:spAutoFit/>
          </a:bodyPr>
          <a:lstStyle/>
          <a:p>
            <a:r>
              <a:rPr lang="en-US" sz="2800" b="1" dirty="0" smtClean="0">
                <a:latin typeface="Times New Roman" panose="02020603050405020304" pitchFamily="18" charset="0"/>
                <a:cs typeface="Times New Roman" panose="02020603050405020304" pitchFamily="18" charset="0"/>
              </a:rPr>
              <a:t>              The essence of strategy of the organization </a:t>
            </a:r>
            <a:endParaRPr lang="en-US" sz="2800" b="1" dirty="0">
              <a:latin typeface="Times New Roman" panose="02020603050405020304" pitchFamily="18" charset="0"/>
              <a:cs typeface="Times New Roman" panose="02020603050405020304" pitchFamily="18" charset="0"/>
            </a:endParaRPr>
          </a:p>
        </p:txBody>
      </p:sp>
      <p:graphicFrame>
        <p:nvGraphicFramePr>
          <p:cNvPr id="4" name="Diagram 3"/>
          <p:cNvGraphicFramePr/>
          <p:nvPr>
            <p:extLst>
              <p:ext uri="{D42A27DB-BD31-4B8C-83A1-F6EECF244321}">
                <p14:modId xmlns:p14="http://schemas.microsoft.com/office/powerpoint/2010/main" val="2671629671"/>
              </p:ext>
            </p:extLst>
          </p:nvPr>
        </p:nvGraphicFramePr>
        <p:xfrm>
          <a:off x="1704020" y="1412776"/>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230697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764704"/>
            <a:ext cx="7992888" cy="461665"/>
          </a:xfrm>
          <a:prstGeom prst="rect">
            <a:avLst/>
          </a:prstGeom>
          <a:noFill/>
        </p:spPr>
        <p:txBody>
          <a:bodyPr wrap="square" rtlCol="0">
            <a:spAutoFit/>
          </a:bodyPr>
          <a:lstStyle/>
          <a:p>
            <a:r>
              <a:rPr lang="en-US" sz="2400" b="1" dirty="0" smtClean="0">
                <a:latin typeface="Times New Roman" panose="02020603050405020304" pitchFamily="18" charset="0"/>
                <a:cs typeface="Times New Roman" panose="02020603050405020304" pitchFamily="18" charset="0"/>
              </a:rPr>
              <a:t>Rational perspective </a:t>
            </a:r>
            <a:endParaRPr lang="en-US" sz="2400" b="1" dirty="0">
              <a:latin typeface="Times New Roman" panose="02020603050405020304" pitchFamily="18" charset="0"/>
              <a:cs typeface="Times New Roman" panose="02020603050405020304" pitchFamily="18" charset="0"/>
            </a:endParaRPr>
          </a:p>
        </p:txBody>
      </p:sp>
      <p:pic>
        <p:nvPicPr>
          <p:cNvPr id="2050" name="Picture 2" descr="rationl planning model to strategy සඳහා පින්තුර ප්‍රතිඵල"/>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664" y="1443988"/>
            <a:ext cx="6552728" cy="49145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749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115616" y="188640"/>
            <a:ext cx="6629400" cy="917258"/>
          </a:xfrm>
        </p:spPr>
        <p:txBody>
          <a:bodyPr/>
          <a:lstStyle/>
          <a:p>
            <a:pPr eaLnBrk="1" hangingPunct="1"/>
            <a:r>
              <a:rPr lang="en-US" altLang="en-US" sz="2800" b="1" dirty="0" smtClean="0">
                <a:latin typeface="Times New Roman" panose="02020603050405020304" pitchFamily="18" charset="0"/>
                <a:cs typeface="Times New Roman" panose="02020603050405020304" pitchFamily="18" charset="0"/>
              </a:rPr>
              <a:t>Developing a Mission &amp; Objectives</a:t>
            </a:r>
          </a:p>
        </p:txBody>
      </p:sp>
      <p:sp>
        <p:nvSpPr>
          <p:cNvPr id="6147" name="Rectangle 3"/>
          <p:cNvSpPr>
            <a:spLocks noGrp="1" noChangeArrowheads="1"/>
          </p:cNvSpPr>
          <p:nvPr>
            <p:ph type="body" idx="1"/>
          </p:nvPr>
        </p:nvSpPr>
        <p:spPr>
          <a:xfrm>
            <a:off x="1619672" y="1268761"/>
            <a:ext cx="6210492" cy="5589240"/>
          </a:xfrm>
        </p:spPr>
        <p:txBody>
          <a:bodyPr>
            <a:normAutofit/>
          </a:bodyPr>
          <a:lstStyle/>
          <a:p>
            <a:pPr eaLnBrk="1" hangingPunct="1"/>
            <a:r>
              <a:rPr lang="en-US" altLang="en-US" sz="2400" dirty="0" smtClean="0">
                <a:latin typeface="Times New Roman" panose="02020603050405020304" pitchFamily="18" charset="0"/>
                <a:cs typeface="Times New Roman" panose="02020603050405020304" pitchFamily="18" charset="0"/>
              </a:rPr>
              <a:t>An organization’s </a:t>
            </a:r>
            <a:r>
              <a:rPr lang="en-US" altLang="en-US" sz="2400" dirty="0" smtClean="0">
                <a:solidFill>
                  <a:srgbClr val="FF0000"/>
                </a:solidFill>
                <a:latin typeface="Times New Roman" panose="02020603050405020304" pitchFamily="18" charset="0"/>
                <a:cs typeface="Times New Roman" panose="02020603050405020304" pitchFamily="18" charset="0"/>
              </a:rPr>
              <a:t>Mission</a:t>
            </a:r>
            <a:endParaRPr lang="en-US" altLang="en-US" sz="2400" dirty="0" smtClean="0">
              <a:latin typeface="Times New Roman" panose="02020603050405020304" pitchFamily="18" charset="0"/>
              <a:cs typeface="Times New Roman" panose="02020603050405020304" pitchFamily="18" charset="0"/>
            </a:endParaRPr>
          </a:p>
          <a:p>
            <a:pPr lvl="1" eaLnBrk="1" hangingPunct="1"/>
            <a:r>
              <a:rPr lang="en-US" altLang="en-US" sz="2000" dirty="0" smtClean="0">
                <a:latin typeface="Times New Roman" panose="02020603050405020304" pitchFamily="18" charset="0"/>
                <a:cs typeface="Times New Roman" panose="02020603050405020304" pitchFamily="18" charset="0"/>
              </a:rPr>
              <a:t>Reflects management’s purpose of operating the business</a:t>
            </a:r>
          </a:p>
          <a:p>
            <a:pPr lvl="1" eaLnBrk="1" hangingPunct="1"/>
            <a:r>
              <a:rPr lang="en-US" altLang="en-US" sz="2000" dirty="0" smtClean="0">
                <a:latin typeface="Times New Roman" panose="02020603050405020304" pitchFamily="18" charset="0"/>
                <a:cs typeface="Times New Roman" panose="02020603050405020304" pitchFamily="18" charset="0"/>
              </a:rPr>
              <a:t>Provides a clear view of what the organization is trying to accomplish for its customers</a:t>
            </a:r>
          </a:p>
          <a:p>
            <a:pPr lvl="1" eaLnBrk="1" hangingPunct="1"/>
            <a:r>
              <a:rPr lang="en-US" altLang="en-US" sz="2000" dirty="0" smtClean="0">
                <a:latin typeface="Times New Roman" panose="02020603050405020304" pitchFamily="18" charset="0"/>
                <a:cs typeface="Times New Roman" panose="02020603050405020304" pitchFamily="18" charset="0"/>
              </a:rPr>
              <a:t>Indicates intent to take a business position</a:t>
            </a:r>
          </a:p>
          <a:p>
            <a:pPr eaLnBrk="1" hangingPunct="1"/>
            <a:r>
              <a:rPr lang="en-US" altLang="en-US" sz="2400" dirty="0" smtClean="0">
                <a:latin typeface="Times New Roman" panose="02020603050405020304" pitchFamily="18" charset="0"/>
                <a:cs typeface="Times New Roman" panose="02020603050405020304" pitchFamily="18" charset="0"/>
              </a:rPr>
              <a:t>An organization’s </a:t>
            </a:r>
            <a:r>
              <a:rPr lang="en-US" altLang="en-US" sz="2400" dirty="0" smtClean="0">
                <a:solidFill>
                  <a:srgbClr val="FF0000"/>
                </a:solidFill>
                <a:latin typeface="Times New Roman" panose="02020603050405020304" pitchFamily="18" charset="0"/>
                <a:cs typeface="Times New Roman" panose="02020603050405020304" pitchFamily="18" charset="0"/>
              </a:rPr>
              <a:t>Objectives</a:t>
            </a:r>
            <a:endParaRPr lang="en-US" altLang="en-US" sz="2400" dirty="0" smtClean="0">
              <a:latin typeface="Times New Roman" panose="02020603050405020304" pitchFamily="18" charset="0"/>
              <a:cs typeface="Times New Roman" panose="02020603050405020304" pitchFamily="18" charset="0"/>
            </a:endParaRPr>
          </a:p>
          <a:p>
            <a:pPr lvl="1" eaLnBrk="1" hangingPunct="1"/>
            <a:r>
              <a:rPr lang="en-US" altLang="en-US" sz="2000" dirty="0" smtClean="0">
                <a:latin typeface="Times New Roman" panose="02020603050405020304" pitchFamily="18" charset="0"/>
                <a:cs typeface="Times New Roman" panose="02020603050405020304" pitchFamily="18" charset="0"/>
              </a:rPr>
              <a:t>Convert the mission into performance targets</a:t>
            </a:r>
          </a:p>
          <a:p>
            <a:pPr lvl="1" eaLnBrk="1" hangingPunct="1"/>
            <a:r>
              <a:rPr lang="en-US" altLang="en-US" sz="2000" dirty="0" smtClean="0">
                <a:latin typeface="Times New Roman" panose="02020603050405020304" pitchFamily="18" charset="0"/>
                <a:cs typeface="Times New Roman" panose="02020603050405020304" pitchFamily="18" charset="0"/>
              </a:rPr>
              <a:t>Track performance over time</a:t>
            </a:r>
          </a:p>
          <a:p>
            <a:pPr lvl="1" eaLnBrk="1" hangingPunct="1"/>
            <a:r>
              <a:rPr lang="en-US" altLang="en-US" sz="2000" dirty="0" smtClean="0">
                <a:latin typeface="Times New Roman" panose="02020603050405020304" pitchFamily="18" charset="0"/>
                <a:cs typeface="Times New Roman" panose="02020603050405020304" pitchFamily="18" charset="0"/>
              </a:rPr>
              <a:t>Must be achievable</a:t>
            </a:r>
          </a:p>
          <a:p>
            <a:pPr lvl="1" eaLnBrk="1" hangingPunct="1"/>
            <a:r>
              <a:rPr lang="en-US" altLang="en-US" sz="2000" dirty="0" smtClean="0">
                <a:latin typeface="Times New Roman" panose="02020603050405020304" pitchFamily="18" charset="0"/>
                <a:cs typeface="Times New Roman" panose="02020603050405020304" pitchFamily="18" charset="0"/>
              </a:rPr>
              <a:t>Two types</a:t>
            </a:r>
          </a:p>
          <a:p>
            <a:pPr lvl="2" eaLnBrk="1" hangingPunct="1"/>
            <a:r>
              <a:rPr lang="en-US" altLang="en-US" sz="1800" dirty="0" smtClean="0">
                <a:latin typeface="Times New Roman" panose="02020603050405020304" pitchFamily="18" charset="0"/>
                <a:cs typeface="Times New Roman" panose="02020603050405020304" pitchFamily="18" charset="0"/>
              </a:rPr>
              <a:t>Financial – outcomes that relate to improving financial performance</a:t>
            </a:r>
          </a:p>
          <a:p>
            <a:pPr lvl="2" eaLnBrk="1" hangingPunct="1"/>
            <a:r>
              <a:rPr lang="en-US" altLang="en-US" sz="1800" dirty="0" smtClean="0">
                <a:latin typeface="Times New Roman" panose="02020603050405020304" pitchFamily="18" charset="0"/>
                <a:cs typeface="Times New Roman" panose="02020603050405020304" pitchFamily="18" charset="0"/>
              </a:rPr>
              <a:t>Strategic – outcomes that will result in greater competitiveness &amp; stronger long-term market position</a:t>
            </a:r>
          </a:p>
          <a:p>
            <a:pPr lvl="1" eaLnBrk="1" hangingPunct="1"/>
            <a:endParaRPr lang="en-US" altLang="en-US" sz="2000" dirty="0" smtClean="0">
              <a:latin typeface="Times New Roman" panose="02020603050405020304" pitchFamily="18" charset="0"/>
              <a:cs typeface="Times New Roman" panose="02020603050405020304" pitchFamily="18" charset="0"/>
            </a:endParaRPr>
          </a:p>
        </p:txBody>
      </p:sp>
      <p:sp>
        <p:nvSpPr>
          <p:cNvPr id="6148"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t>Kelley Summer 2009                              GM 105 Strategic Management</a:t>
            </a:r>
          </a:p>
        </p:txBody>
      </p:sp>
    </p:spTree>
    <p:extLst>
      <p:ext uri="{BB962C8B-B14F-4D97-AF65-F5344CB8AC3E}">
        <p14:creationId xmlns:p14="http://schemas.microsoft.com/office/powerpoint/2010/main" val="4282703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p:cNvPicPr>
          <p:nvPr/>
        </p:nvPicPr>
        <p:blipFill>
          <a:blip r:embed="rId2" cstate="print"/>
          <a:stretch>
            <a:fillRect/>
          </a:stretch>
        </p:blipFill>
        <p:spPr>
          <a:xfrm>
            <a:off x="0" y="0"/>
            <a:ext cx="9144000" cy="6845300"/>
          </a:xfrm>
          <a:prstGeom prst="rect">
            <a:avLst/>
          </a:prstGeom>
        </p:spPr>
      </p:pic>
      <p:sp>
        <p:nvSpPr>
          <p:cNvPr id="6" name="TextBox 2"/>
          <p:cNvSpPr txBox="1"/>
          <p:nvPr/>
        </p:nvSpPr>
        <p:spPr>
          <a:xfrm>
            <a:off x="88900" y="431800"/>
            <a:ext cx="9055100" cy="685800"/>
          </a:xfrm>
          <a:prstGeom prst="rect">
            <a:avLst/>
          </a:prstGeom>
          <a:noFill/>
        </p:spPr>
        <p:txBody>
          <a:bodyPr vert="horz" wrap="none" lIns="0" tIns="0" rIns="0" bIns="0" rtlCol="0">
            <a:spAutoFit/>
          </a:bodyPr>
          <a:lstStyle/>
          <a:p>
            <a:pPr>
              <a:lnSpc>
                <a:spcPts val="4140"/>
              </a:lnSpc>
            </a:pPr>
            <a:r>
              <a:rPr lang="en-CA" sz="3612" b="1" smtClean="0">
                <a:solidFill>
                  <a:srgbClr val="000000"/>
                </a:solidFill>
                <a:latin typeface="Times New Roman Bold"/>
                <a:cs typeface="Times New Roman Bold"/>
              </a:rPr>
              <a:t>BBC’s purpose statement</a:t>
            </a:r>
          </a:p>
          <a:p>
            <a:pPr>
              <a:lnSpc>
                <a:spcPts val="4140"/>
              </a:lnSpc>
            </a:pPr>
            <a:endParaRPr lang="en-CA" sz="3602">
              <a:solidFill>
                <a:srgbClr val="000000"/>
              </a:solidFill>
            </a:endParaRPr>
          </a:p>
        </p:txBody>
      </p:sp>
      <p:sp>
        <p:nvSpPr>
          <p:cNvPr id="3" name="TextBox 3"/>
          <p:cNvSpPr txBox="1"/>
          <p:nvPr/>
        </p:nvSpPr>
        <p:spPr>
          <a:xfrm>
            <a:off x="88900" y="977900"/>
            <a:ext cx="9055100" cy="609600"/>
          </a:xfrm>
          <a:prstGeom prst="rect">
            <a:avLst/>
          </a:prstGeom>
          <a:noFill/>
        </p:spPr>
        <p:txBody>
          <a:bodyPr vert="horz" wrap="none" lIns="0" tIns="0" rIns="0" bIns="0" rtlCol="0">
            <a:spAutoFit/>
          </a:bodyPr>
          <a:lstStyle/>
          <a:p>
            <a:pPr>
              <a:lnSpc>
                <a:spcPts val="3680"/>
              </a:lnSpc>
            </a:pPr>
            <a:r>
              <a:rPr lang="en-CA" sz="3214" b="1" smtClean="0">
                <a:solidFill>
                  <a:srgbClr val="000000"/>
                </a:solidFill>
                <a:latin typeface="Times New Roman Bold Italic"/>
                <a:cs typeface="Times New Roman Bold Italic"/>
              </a:rPr>
              <a:t>“To educate, inform and entertain</a:t>
            </a:r>
            <a:r>
              <a:rPr lang="en-CA" sz="3204" smtClean="0">
                <a:solidFill>
                  <a:srgbClr val="000000"/>
                </a:solidFill>
                <a:latin typeface="Times New Roman Italic"/>
                <a:cs typeface="Times New Roman Italic"/>
              </a:rPr>
              <a:t>”</a:t>
            </a:r>
          </a:p>
          <a:p>
            <a:pPr>
              <a:lnSpc>
                <a:spcPts val="3680"/>
              </a:lnSpc>
            </a:pPr>
            <a:endParaRPr lang="en-CA" sz="3204">
              <a:solidFill>
                <a:srgbClr val="000000"/>
              </a:solidFill>
            </a:endParaRPr>
          </a:p>
        </p:txBody>
      </p:sp>
      <p:sp>
        <p:nvSpPr>
          <p:cNvPr id="4" name="TextBox 4"/>
          <p:cNvSpPr txBox="1"/>
          <p:nvPr/>
        </p:nvSpPr>
        <p:spPr>
          <a:xfrm>
            <a:off x="88900" y="2260600"/>
            <a:ext cx="9055100" cy="685800"/>
          </a:xfrm>
          <a:prstGeom prst="rect">
            <a:avLst/>
          </a:prstGeom>
          <a:noFill/>
        </p:spPr>
        <p:txBody>
          <a:bodyPr vert="horz" wrap="none" lIns="0" tIns="0" rIns="0" bIns="0" rtlCol="0">
            <a:spAutoFit/>
          </a:bodyPr>
          <a:lstStyle/>
          <a:p>
            <a:pPr>
              <a:lnSpc>
                <a:spcPts val="4140"/>
              </a:lnSpc>
            </a:pPr>
            <a:r>
              <a:rPr lang="en-CA" sz="3610" b="1" smtClean="0">
                <a:solidFill>
                  <a:srgbClr val="FF0000"/>
                </a:solidFill>
                <a:latin typeface="Times New Roman Bold"/>
                <a:cs typeface="Times New Roman Bold"/>
              </a:rPr>
              <a:t>Walt Disney’s Purpose Statement</a:t>
            </a:r>
          </a:p>
          <a:p>
            <a:pPr>
              <a:lnSpc>
                <a:spcPts val="4140"/>
              </a:lnSpc>
            </a:pPr>
            <a:endParaRPr lang="en-CA" sz="3600">
              <a:solidFill>
                <a:srgbClr val="000000"/>
              </a:solidFill>
            </a:endParaRPr>
          </a:p>
        </p:txBody>
      </p:sp>
      <p:sp>
        <p:nvSpPr>
          <p:cNvPr id="5" name="TextBox 5"/>
          <p:cNvSpPr txBox="1"/>
          <p:nvPr/>
        </p:nvSpPr>
        <p:spPr>
          <a:xfrm>
            <a:off x="88900" y="2806700"/>
            <a:ext cx="9055100" cy="685800"/>
          </a:xfrm>
          <a:prstGeom prst="rect">
            <a:avLst/>
          </a:prstGeom>
          <a:noFill/>
        </p:spPr>
        <p:txBody>
          <a:bodyPr vert="horz" wrap="none" lIns="0" tIns="0" rIns="0" bIns="0" rtlCol="0">
            <a:spAutoFit/>
          </a:bodyPr>
          <a:lstStyle/>
          <a:p>
            <a:pPr>
              <a:lnSpc>
                <a:spcPts val="4140"/>
              </a:lnSpc>
            </a:pPr>
            <a:r>
              <a:rPr lang="en-CA" sz="3600" smtClean="0">
                <a:solidFill>
                  <a:srgbClr val="FF0000"/>
                </a:solidFill>
                <a:latin typeface="Times New Roman Italic"/>
                <a:cs typeface="Times New Roman Italic"/>
              </a:rPr>
              <a:t>“To make people happy”</a:t>
            </a:r>
          </a:p>
          <a:p>
            <a:pPr>
              <a:lnSpc>
                <a:spcPts val="4140"/>
              </a:lnSpc>
            </a:pPr>
            <a:endParaRPr lang="en-CA" sz="3600">
              <a:solidFill>
                <a:srgbClr val="00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p:cNvPicPr>
          <p:nvPr/>
        </p:nvPicPr>
        <p:blipFill>
          <a:blip r:embed="rId2" cstate="print"/>
          <a:stretch>
            <a:fillRect/>
          </a:stretch>
        </p:blipFill>
        <p:spPr>
          <a:xfrm>
            <a:off x="0" y="0"/>
            <a:ext cx="9144000" cy="6845300"/>
          </a:xfrm>
          <a:prstGeom prst="rect">
            <a:avLst/>
          </a:prstGeom>
        </p:spPr>
      </p:pic>
      <p:sp>
        <p:nvSpPr>
          <p:cNvPr id="10" name="TextBox 2"/>
          <p:cNvSpPr txBox="1"/>
          <p:nvPr/>
        </p:nvSpPr>
        <p:spPr>
          <a:xfrm>
            <a:off x="736600" y="457200"/>
            <a:ext cx="8407400" cy="685800"/>
          </a:xfrm>
          <a:prstGeom prst="rect">
            <a:avLst/>
          </a:prstGeom>
          <a:noFill/>
        </p:spPr>
        <p:txBody>
          <a:bodyPr vert="horz" wrap="none" lIns="0" tIns="0" rIns="0" bIns="0" rtlCol="0">
            <a:spAutoFit/>
          </a:bodyPr>
          <a:lstStyle/>
          <a:p>
            <a:pPr>
              <a:lnSpc>
                <a:spcPts val="4140"/>
              </a:lnSpc>
            </a:pPr>
            <a:r>
              <a:rPr lang="en-CA" sz="3612" b="1" smtClean="0">
                <a:solidFill>
                  <a:srgbClr val="000000"/>
                </a:solidFill>
                <a:latin typeface="Times New Roman Bold"/>
                <a:cs typeface="Times New Roman Bold"/>
              </a:rPr>
              <a:t>Management accounting and strategy</a:t>
            </a:r>
          </a:p>
          <a:p>
            <a:pPr>
              <a:lnSpc>
                <a:spcPts val="4140"/>
              </a:lnSpc>
            </a:pPr>
            <a:endParaRPr lang="en-CA" sz="3602">
              <a:solidFill>
                <a:srgbClr val="000000"/>
              </a:solidFill>
            </a:endParaRPr>
          </a:p>
        </p:txBody>
      </p:sp>
      <p:sp>
        <p:nvSpPr>
          <p:cNvPr id="3" name="TextBox 3"/>
          <p:cNvSpPr txBox="1"/>
          <p:nvPr/>
        </p:nvSpPr>
        <p:spPr>
          <a:xfrm>
            <a:off x="622300" y="1270000"/>
            <a:ext cx="8521700" cy="609600"/>
          </a:xfrm>
          <a:prstGeom prst="rect">
            <a:avLst/>
          </a:prstGeom>
          <a:noFill/>
        </p:spPr>
        <p:txBody>
          <a:bodyPr vert="horz" wrap="none" lIns="0" tIns="0" rIns="0" bIns="0" rtlCol="0">
            <a:spAutoFit/>
          </a:bodyPr>
          <a:lstStyle/>
          <a:p>
            <a:pPr>
              <a:lnSpc>
                <a:spcPts val="3680"/>
              </a:lnSpc>
            </a:pPr>
            <a:r>
              <a:rPr lang="en-CA" sz="3204" smtClean="0">
                <a:solidFill>
                  <a:srgbClr val="000000"/>
                </a:solidFill>
                <a:latin typeface="Times New Roman"/>
                <a:cs typeface="Times New Roman"/>
              </a:rPr>
              <a:t>•</a:t>
            </a:r>
            <a:r>
              <a:rPr lang="en-CA" sz="3214" b="1" smtClean="0">
                <a:solidFill>
                  <a:srgbClr val="000000"/>
                </a:solidFill>
                <a:latin typeface="Times New Roman Bold"/>
                <a:cs typeface="Times New Roman Bold"/>
              </a:rPr>
              <a:t> Objectives</a:t>
            </a:r>
          </a:p>
          <a:p>
            <a:pPr>
              <a:lnSpc>
                <a:spcPts val="3680"/>
              </a:lnSpc>
            </a:pPr>
            <a:endParaRPr lang="en-CA" sz="3204">
              <a:solidFill>
                <a:srgbClr val="000000"/>
              </a:solidFill>
            </a:endParaRPr>
          </a:p>
        </p:txBody>
      </p:sp>
      <p:sp>
        <p:nvSpPr>
          <p:cNvPr id="4" name="TextBox 4"/>
          <p:cNvSpPr txBox="1"/>
          <p:nvPr/>
        </p:nvSpPr>
        <p:spPr>
          <a:xfrm>
            <a:off x="1079500" y="1841500"/>
            <a:ext cx="8064500" cy="508000"/>
          </a:xfrm>
          <a:prstGeom prst="rect">
            <a:avLst/>
          </a:prstGeom>
          <a:noFill/>
        </p:spPr>
        <p:txBody>
          <a:bodyPr vert="horz" wrap="none" lIns="0" tIns="0" rIns="0" bIns="0" rtlCol="0">
            <a:spAutoFit/>
          </a:bodyPr>
          <a:lstStyle/>
          <a:p>
            <a:pPr>
              <a:lnSpc>
                <a:spcPts val="3220"/>
              </a:lnSpc>
            </a:pPr>
            <a:r>
              <a:rPr lang="en-CA" sz="2798" dirty="0" smtClean="0">
                <a:solidFill>
                  <a:srgbClr val="000000"/>
                </a:solidFill>
                <a:latin typeface="Times New Roman"/>
                <a:cs typeface="Times New Roman"/>
              </a:rPr>
              <a:t>- Specific statement of what the organisation aims to</a:t>
            </a:r>
          </a:p>
          <a:p>
            <a:pPr>
              <a:lnSpc>
                <a:spcPts val="3220"/>
              </a:lnSpc>
            </a:pPr>
            <a:endParaRPr lang="en-CA" sz="2798" dirty="0">
              <a:solidFill>
                <a:srgbClr val="000000"/>
              </a:solidFill>
            </a:endParaRPr>
          </a:p>
        </p:txBody>
      </p:sp>
      <p:sp>
        <p:nvSpPr>
          <p:cNvPr id="5" name="TextBox 5"/>
          <p:cNvSpPr txBox="1"/>
          <p:nvPr/>
        </p:nvSpPr>
        <p:spPr>
          <a:xfrm>
            <a:off x="1358900" y="2260600"/>
            <a:ext cx="7785100" cy="977900"/>
          </a:xfrm>
          <a:prstGeom prst="rect">
            <a:avLst/>
          </a:prstGeom>
          <a:noFill/>
        </p:spPr>
        <p:txBody>
          <a:bodyPr vert="horz" wrap="none" lIns="0" tIns="0" rIns="0" bIns="0" rtlCol="0">
            <a:spAutoFit/>
          </a:bodyPr>
          <a:lstStyle/>
          <a:p>
            <a:pPr>
              <a:lnSpc>
                <a:spcPts val="3300"/>
              </a:lnSpc>
            </a:pPr>
            <a:r>
              <a:rPr lang="en-CA" sz="2795" dirty="0" smtClean="0">
                <a:solidFill>
                  <a:srgbClr val="000000"/>
                </a:solidFill>
                <a:latin typeface="Times New Roman"/>
                <a:cs typeface="Times New Roman"/>
              </a:rPr>
              <a:t>achieve, often quantified and relating to a specific</a:t>
            </a:r>
            <a:r>
              <a:rPr lang="en-CA" sz="2795" dirty="0" smtClean="0">
                <a:solidFill>
                  <a:srgbClr val="000000"/>
                </a:solidFill>
                <a:latin typeface="Times New Roman"/>
              </a:rPr>
              <a:t/>
            </a:r>
            <a:br>
              <a:rPr lang="en-CA" sz="2795" dirty="0" smtClean="0">
                <a:solidFill>
                  <a:srgbClr val="000000"/>
                </a:solidFill>
                <a:latin typeface="Times New Roman"/>
              </a:rPr>
            </a:br>
            <a:r>
              <a:rPr lang="en-CA" sz="2795" dirty="0" smtClean="0">
                <a:solidFill>
                  <a:srgbClr val="000000"/>
                </a:solidFill>
                <a:latin typeface="Times New Roman"/>
                <a:cs typeface="Times New Roman"/>
              </a:rPr>
              <a:t>period of time (SMART)</a:t>
            </a:r>
          </a:p>
          <a:p>
            <a:pPr>
              <a:lnSpc>
                <a:spcPts val="3300"/>
              </a:lnSpc>
            </a:pPr>
            <a:endParaRPr lang="en-CA" sz="2795" dirty="0">
              <a:solidFill>
                <a:srgbClr val="000000"/>
              </a:solidFill>
            </a:endParaRPr>
          </a:p>
        </p:txBody>
      </p:sp>
      <p:sp>
        <p:nvSpPr>
          <p:cNvPr id="6" name="TextBox 6"/>
          <p:cNvSpPr txBox="1"/>
          <p:nvPr/>
        </p:nvSpPr>
        <p:spPr>
          <a:xfrm>
            <a:off x="622300" y="3213100"/>
            <a:ext cx="8521700" cy="609600"/>
          </a:xfrm>
          <a:prstGeom prst="rect">
            <a:avLst/>
          </a:prstGeom>
          <a:noFill/>
        </p:spPr>
        <p:txBody>
          <a:bodyPr vert="horz" wrap="none" lIns="0" tIns="0" rIns="0" bIns="0" rtlCol="0">
            <a:spAutoFit/>
          </a:bodyPr>
          <a:lstStyle/>
          <a:p>
            <a:pPr>
              <a:lnSpc>
                <a:spcPts val="3680"/>
              </a:lnSpc>
            </a:pPr>
            <a:r>
              <a:rPr lang="en-CA" sz="3206" dirty="0" smtClean="0">
                <a:solidFill>
                  <a:srgbClr val="000000"/>
                </a:solidFill>
                <a:latin typeface="Times New Roman"/>
                <a:cs typeface="Times New Roman"/>
              </a:rPr>
              <a:t>•</a:t>
            </a:r>
            <a:r>
              <a:rPr lang="en-CA" sz="3216" b="1" dirty="0" smtClean="0">
                <a:solidFill>
                  <a:srgbClr val="000000"/>
                </a:solidFill>
                <a:latin typeface="Times New Roman Bold"/>
                <a:cs typeface="Times New Roman Bold"/>
              </a:rPr>
              <a:t> Strategies</a:t>
            </a:r>
          </a:p>
          <a:p>
            <a:pPr>
              <a:lnSpc>
                <a:spcPts val="3680"/>
              </a:lnSpc>
            </a:pPr>
            <a:endParaRPr lang="en-CA" sz="3206" dirty="0">
              <a:solidFill>
                <a:srgbClr val="000000"/>
              </a:solidFill>
            </a:endParaRPr>
          </a:p>
        </p:txBody>
      </p:sp>
      <p:sp>
        <p:nvSpPr>
          <p:cNvPr id="7" name="TextBox 7"/>
          <p:cNvSpPr txBox="1"/>
          <p:nvPr/>
        </p:nvSpPr>
        <p:spPr>
          <a:xfrm>
            <a:off x="1079500" y="3784600"/>
            <a:ext cx="118622" cy="423193"/>
          </a:xfrm>
          <a:prstGeom prst="rect">
            <a:avLst/>
          </a:prstGeom>
          <a:noFill/>
        </p:spPr>
        <p:txBody>
          <a:bodyPr vert="horz" wrap="none" lIns="0" tIns="0" rIns="0" bIns="0" rtlCol="0">
            <a:spAutoFit/>
          </a:bodyPr>
          <a:lstStyle/>
          <a:p>
            <a:pPr>
              <a:lnSpc>
                <a:spcPts val="3300"/>
              </a:lnSpc>
            </a:pPr>
            <a:r>
              <a:rPr lang="en-CA" sz="2795" dirty="0" smtClean="0">
                <a:solidFill>
                  <a:srgbClr val="000000"/>
                </a:solidFill>
                <a:latin typeface="Times New Roman"/>
                <a:cs typeface="Times New Roman"/>
              </a:rPr>
              <a:t>-</a:t>
            </a:r>
            <a:endParaRPr lang="en-CA" sz="2795" dirty="0">
              <a:solidFill>
                <a:srgbClr val="000000"/>
              </a:solidFill>
            </a:endParaRPr>
          </a:p>
        </p:txBody>
      </p:sp>
      <p:sp>
        <p:nvSpPr>
          <p:cNvPr id="8" name="TextBox 8"/>
          <p:cNvSpPr txBox="1"/>
          <p:nvPr/>
        </p:nvSpPr>
        <p:spPr>
          <a:xfrm flipH="1">
            <a:off x="899592" y="3786053"/>
            <a:ext cx="7632848" cy="3123932"/>
          </a:xfrm>
          <a:prstGeom prst="rect">
            <a:avLst/>
          </a:prstGeom>
          <a:noFill/>
        </p:spPr>
        <p:txBody>
          <a:bodyPr vert="horz" wrap="square" lIns="0" tIns="0" rIns="0" bIns="0" rtlCol="0">
            <a:spAutoFit/>
          </a:bodyPr>
          <a:lstStyle/>
          <a:p>
            <a:pPr lvl="1" algn="ctr">
              <a:spcBef>
                <a:spcPct val="50000"/>
              </a:spcBef>
            </a:pPr>
            <a:r>
              <a:rPr lang="en-GB" altLang="en-US" sz="2800" dirty="0" smtClean="0">
                <a:latin typeface="Times New Roman" panose="02020603050405020304" pitchFamily="18" charset="0"/>
                <a:cs typeface="Times New Roman" panose="02020603050405020304" pitchFamily="18" charset="0"/>
              </a:rPr>
              <a:t>Strategy </a:t>
            </a:r>
            <a:r>
              <a:rPr lang="en-GB" altLang="en-US" sz="2800" dirty="0">
                <a:latin typeface="Times New Roman" panose="02020603050405020304" pitchFamily="18" charset="0"/>
                <a:cs typeface="Times New Roman" panose="02020603050405020304" pitchFamily="18" charset="0"/>
              </a:rPr>
              <a:t>is the direction and scope of an organisation over the long term which achieves advantage for the organisation through its configuration of resources within a changing environment to fulfil stakeholder expectations.</a:t>
            </a:r>
          </a:p>
          <a:p>
            <a:pPr algn="ctr">
              <a:spcBef>
                <a:spcPct val="50000"/>
              </a:spcBef>
            </a:pPr>
            <a:r>
              <a:rPr lang="en-GB" altLang="en-US" sz="2800" dirty="0">
                <a:latin typeface="Times New Roman" panose="02020603050405020304" pitchFamily="18" charset="0"/>
                <a:cs typeface="Times New Roman" panose="02020603050405020304" pitchFamily="18" charset="0"/>
              </a:rPr>
              <a:t>	       </a:t>
            </a:r>
          </a:p>
          <a:p>
            <a:pPr>
              <a:spcBef>
                <a:spcPct val="50000"/>
              </a:spcBef>
            </a:pPr>
            <a:r>
              <a:rPr lang="en-GB" altLang="en-US" sz="1400" dirty="0">
                <a:latin typeface="Times New Roman" panose="02020603050405020304" pitchFamily="18" charset="0"/>
                <a:cs typeface="Times New Roman" panose="02020603050405020304" pitchFamily="18" charset="0"/>
              </a:rPr>
              <a:t>       </a:t>
            </a:r>
            <a:r>
              <a:rPr lang="en-GB" altLang="en-US" sz="1400" dirty="0" smtClean="0">
                <a:latin typeface="Times New Roman" panose="02020603050405020304" pitchFamily="18" charset="0"/>
                <a:cs typeface="Times New Roman" panose="02020603050405020304" pitchFamily="18" charset="0"/>
              </a:rPr>
              <a:t>                          G</a:t>
            </a:r>
            <a:r>
              <a:rPr lang="en-GB" altLang="en-US" sz="1400" dirty="0">
                <a:latin typeface="Times New Roman" panose="02020603050405020304" pitchFamily="18" charset="0"/>
                <a:cs typeface="Times New Roman" panose="02020603050405020304" pitchFamily="18" charset="0"/>
              </a:rPr>
              <a:t>. Johnson and K. Scholes Exploring Corporate Strategy 6th edition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p:cNvPicPr>
          <p:nvPr/>
        </p:nvPicPr>
        <p:blipFill>
          <a:blip r:embed="rId2" cstate="print"/>
          <a:stretch>
            <a:fillRect/>
          </a:stretch>
        </p:blipFill>
        <p:spPr>
          <a:xfrm>
            <a:off x="0" y="0"/>
            <a:ext cx="9144000" cy="6845300"/>
          </a:xfrm>
          <a:prstGeom prst="rect">
            <a:avLst/>
          </a:prstGeom>
        </p:spPr>
      </p:pic>
      <p:sp>
        <p:nvSpPr>
          <p:cNvPr id="10" name="TextBox 2"/>
          <p:cNvSpPr txBox="1"/>
          <p:nvPr/>
        </p:nvSpPr>
        <p:spPr>
          <a:xfrm>
            <a:off x="406400" y="266700"/>
            <a:ext cx="8571257" cy="1179810"/>
          </a:xfrm>
          <a:prstGeom prst="rect">
            <a:avLst/>
          </a:prstGeom>
          <a:noFill/>
        </p:spPr>
        <p:txBody>
          <a:bodyPr vert="horz" wrap="none" lIns="0" tIns="0" rIns="0" bIns="0" rtlCol="0">
            <a:spAutoFit/>
          </a:bodyPr>
          <a:lstStyle/>
          <a:p>
            <a:pPr>
              <a:lnSpc>
                <a:spcPts val="4600"/>
              </a:lnSpc>
            </a:pPr>
            <a:r>
              <a:rPr lang="en-CA" sz="2400" b="1" dirty="0" smtClean="0">
                <a:solidFill>
                  <a:srgbClr val="000000"/>
                </a:solidFill>
                <a:latin typeface="Times New Roman Bold"/>
                <a:cs typeface="Times New Roman Bold"/>
              </a:rPr>
              <a:t>The essence of strategic management-a perspective view</a:t>
            </a:r>
          </a:p>
          <a:p>
            <a:pPr>
              <a:lnSpc>
                <a:spcPts val="4600"/>
              </a:lnSpc>
            </a:pPr>
            <a:endParaRPr lang="en-CA" sz="3998" dirty="0">
              <a:solidFill>
                <a:srgbClr val="000000"/>
              </a:solidFill>
            </a:endParaRPr>
          </a:p>
        </p:txBody>
      </p:sp>
      <p:sp>
        <p:nvSpPr>
          <p:cNvPr id="3" name="TextBox 3"/>
          <p:cNvSpPr txBox="1"/>
          <p:nvPr/>
        </p:nvSpPr>
        <p:spPr>
          <a:xfrm>
            <a:off x="317500" y="1270000"/>
            <a:ext cx="8826500" cy="609600"/>
          </a:xfrm>
          <a:prstGeom prst="rect">
            <a:avLst/>
          </a:prstGeom>
          <a:noFill/>
        </p:spPr>
        <p:txBody>
          <a:bodyPr vert="horz" wrap="none" lIns="0" tIns="0" rIns="0" bIns="0" rtlCol="0">
            <a:spAutoFit/>
          </a:bodyPr>
          <a:lstStyle/>
          <a:p>
            <a:pPr>
              <a:lnSpc>
                <a:spcPts val="3680"/>
              </a:lnSpc>
            </a:pPr>
            <a:r>
              <a:rPr lang="en-CA" sz="3204" dirty="0" smtClean="0">
                <a:solidFill>
                  <a:srgbClr val="000000"/>
                </a:solidFill>
                <a:latin typeface="Times New Roman"/>
                <a:cs typeface="Times New Roman"/>
              </a:rPr>
              <a:t>•</a:t>
            </a:r>
            <a:r>
              <a:rPr lang="en-CA" sz="3214" b="1" dirty="0" smtClean="0">
                <a:solidFill>
                  <a:srgbClr val="000000"/>
                </a:solidFill>
                <a:latin typeface="Times New Roman Bold"/>
                <a:cs typeface="Times New Roman Bold"/>
              </a:rPr>
              <a:t> Major decisions</a:t>
            </a:r>
          </a:p>
          <a:p>
            <a:pPr>
              <a:lnSpc>
                <a:spcPts val="3680"/>
              </a:lnSpc>
            </a:pPr>
            <a:endParaRPr lang="en-CA" sz="3204" dirty="0">
              <a:solidFill>
                <a:srgbClr val="000000"/>
              </a:solidFill>
            </a:endParaRPr>
          </a:p>
        </p:txBody>
      </p:sp>
      <p:sp>
        <p:nvSpPr>
          <p:cNvPr id="4" name="TextBox 4"/>
          <p:cNvSpPr txBox="1"/>
          <p:nvPr/>
        </p:nvSpPr>
        <p:spPr>
          <a:xfrm>
            <a:off x="774700" y="1841500"/>
            <a:ext cx="8369300" cy="508000"/>
          </a:xfrm>
          <a:prstGeom prst="rect">
            <a:avLst/>
          </a:prstGeom>
          <a:noFill/>
        </p:spPr>
        <p:txBody>
          <a:bodyPr vert="horz" wrap="none" lIns="0" tIns="0" rIns="0" bIns="0" rtlCol="0">
            <a:spAutoFit/>
          </a:bodyPr>
          <a:lstStyle/>
          <a:p>
            <a:pPr>
              <a:lnSpc>
                <a:spcPts val="3220"/>
              </a:lnSpc>
            </a:pPr>
            <a:r>
              <a:rPr lang="en-CA" sz="2798" dirty="0" smtClean="0">
                <a:solidFill>
                  <a:srgbClr val="000000"/>
                </a:solidFill>
                <a:latin typeface="Times New Roman"/>
                <a:cs typeface="Times New Roman"/>
              </a:rPr>
              <a:t>- What business will we operate in?</a:t>
            </a:r>
          </a:p>
          <a:p>
            <a:pPr>
              <a:lnSpc>
                <a:spcPts val="3220"/>
              </a:lnSpc>
            </a:pPr>
            <a:endParaRPr lang="en-CA" sz="2798" dirty="0">
              <a:solidFill>
                <a:srgbClr val="000000"/>
              </a:solidFill>
            </a:endParaRPr>
          </a:p>
        </p:txBody>
      </p:sp>
      <p:sp>
        <p:nvSpPr>
          <p:cNvPr id="5" name="TextBox 5"/>
          <p:cNvSpPr txBox="1"/>
          <p:nvPr/>
        </p:nvSpPr>
        <p:spPr>
          <a:xfrm>
            <a:off x="774700" y="2349500"/>
            <a:ext cx="6466450" cy="820738"/>
          </a:xfrm>
          <a:prstGeom prst="rect">
            <a:avLst/>
          </a:prstGeom>
          <a:noFill/>
        </p:spPr>
        <p:txBody>
          <a:bodyPr vert="horz" wrap="none" lIns="0" tIns="0" rIns="0" bIns="0" rtlCol="0">
            <a:spAutoFit/>
          </a:bodyPr>
          <a:lstStyle/>
          <a:p>
            <a:pPr>
              <a:lnSpc>
                <a:spcPts val="3220"/>
              </a:lnSpc>
            </a:pPr>
            <a:r>
              <a:rPr lang="en-CA" sz="2795" dirty="0" smtClean="0">
                <a:solidFill>
                  <a:srgbClr val="000000"/>
                </a:solidFill>
                <a:latin typeface="Times New Roman"/>
                <a:cs typeface="Times New Roman"/>
              </a:rPr>
              <a:t>- </a:t>
            </a:r>
            <a:r>
              <a:rPr lang="en-CA" sz="2795" dirty="0">
                <a:solidFill>
                  <a:srgbClr val="000000"/>
                </a:solidFill>
                <a:latin typeface="Times New Roman"/>
                <a:cs typeface="Times New Roman"/>
              </a:rPr>
              <a:t> </a:t>
            </a:r>
            <a:r>
              <a:rPr lang="en-CA" sz="2795" dirty="0" smtClean="0">
                <a:solidFill>
                  <a:srgbClr val="000000"/>
                </a:solidFill>
                <a:latin typeface="Times New Roman"/>
                <a:cs typeface="Times New Roman"/>
              </a:rPr>
              <a:t>What are our basic directions for the future</a:t>
            </a:r>
          </a:p>
          <a:p>
            <a:pPr>
              <a:lnSpc>
                <a:spcPts val="3220"/>
              </a:lnSpc>
            </a:pPr>
            <a:endParaRPr lang="en-CA" sz="2795" dirty="0">
              <a:solidFill>
                <a:srgbClr val="000000"/>
              </a:solidFill>
            </a:endParaRPr>
          </a:p>
        </p:txBody>
      </p:sp>
      <p:sp>
        <p:nvSpPr>
          <p:cNvPr id="6" name="TextBox 6"/>
          <p:cNvSpPr txBox="1"/>
          <p:nvPr/>
        </p:nvSpPr>
        <p:spPr>
          <a:xfrm>
            <a:off x="774700" y="2857500"/>
            <a:ext cx="8369300" cy="508000"/>
          </a:xfrm>
          <a:prstGeom prst="rect">
            <a:avLst/>
          </a:prstGeom>
          <a:noFill/>
        </p:spPr>
        <p:txBody>
          <a:bodyPr vert="horz" wrap="none" lIns="0" tIns="0" rIns="0" bIns="0" rtlCol="0">
            <a:spAutoFit/>
          </a:bodyPr>
          <a:lstStyle/>
          <a:p>
            <a:pPr>
              <a:lnSpc>
                <a:spcPts val="3220"/>
              </a:lnSpc>
            </a:pPr>
            <a:r>
              <a:rPr lang="en-CA" sz="2795" smtClean="0">
                <a:solidFill>
                  <a:srgbClr val="000000"/>
                </a:solidFill>
                <a:latin typeface="Times New Roman"/>
                <a:cs typeface="Times New Roman"/>
              </a:rPr>
              <a:t>- What systems and structures should we have in place</a:t>
            </a:r>
          </a:p>
          <a:p>
            <a:pPr>
              <a:lnSpc>
                <a:spcPts val="3220"/>
              </a:lnSpc>
            </a:pPr>
            <a:endParaRPr lang="en-CA" sz="2795">
              <a:solidFill>
                <a:srgbClr val="000000"/>
              </a:solidFill>
            </a:endParaRPr>
          </a:p>
        </p:txBody>
      </p:sp>
      <p:sp>
        <p:nvSpPr>
          <p:cNvPr id="7" name="TextBox 7"/>
          <p:cNvSpPr txBox="1"/>
          <p:nvPr/>
        </p:nvSpPr>
        <p:spPr>
          <a:xfrm>
            <a:off x="1054100" y="3289300"/>
            <a:ext cx="3616375" cy="820738"/>
          </a:xfrm>
          <a:prstGeom prst="rect">
            <a:avLst/>
          </a:prstGeom>
          <a:noFill/>
        </p:spPr>
        <p:txBody>
          <a:bodyPr vert="horz" wrap="none" lIns="0" tIns="0" rIns="0" bIns="0" rtlCol="0">
            <a:spAutoFit/>
          </a:bodyPr>
          <a:lstStyle/>
          <a:p>
            <a:pPr>
              <a:lnSpc>
                <a:spcPts val="3220"/>
              </a:lnSpc>
            </a:pPr>
            <a:r>
              <a:rPr lang="en-CA" sz="2798" dirty="0" smtClean="0">
                <a:solidFill>
                  <a:srgbClr val="000000"/>
                </a:solidFill>
                <a:latin typeface="Times New Roman"/>
                <a:cs typeface="Times New Roman"/>
              </a:rPr>
              <a:t>to support our strategies?</a:t>
            </a:r>
          </a:p>
          <a:p>
            <a:pPr>
              <a:lnSpc>
                <a:spcPts val="3220"/>
              </a:lnSpc>
            </a:pPr>
            <a:endParaRPr lang="en-CA" sz="2798" dirty="0">
              <a:solidFill>
                <a:srgbClr val="000000"/>
              </a:solidFill>
            </a:endParaRPr>
          </a:p>
        </p:txBody>
      </p:sp>
      <p:sp>
        <p:nvSpPr>
          <p:cNvPr id="8" name="TextBox 8"/>
          <p:cNvSpPr txBox="1"/>
          <p:nvPr/>
        </p:nvSpPr>
        <p:spPr>
          <a:xfrm>
            <a:off x="317500" y="3810000"/>
            <a:ext cx="8826500" cy="609600"/>
          </a:xfrm>
          <a:prstGeom prst="rect">
            <a:avLst/>
          </a:prstGeom>
          <a:noFill/>
        </p:spPr>
        <p:txBody>
          <a:bodyPr vert="horz" wrap="none" lIns="0" tIns="0" rIns="0" bIns="0" rtlCol="0">
            <a:spAutoFit/>
          </a:bodyPr>
          <a:lstStyle/>
          <a:p>
            <a:pPr>
              <a:lnSpc>
                <a:spcPts val="3680"/>
              </a:lnSpc>
            </a:pPr>
            <a:r>
              <a:rPr lang="en-CA" sz="3204" smtClean="0">
                <a:solidFill>
                  <a:srgbClr val="000000"/>
                </a:solidFill>
                <a:latin typeface="Times New Roman"/>
                <a:cs typeface="Times New Roman"/>
              </a:rPr>
              <a:t>•</a:t>
            </a:r>
            <a:r>
              <a:rPr lang="en-CA" sz="3214" b="1" smtClean="0">
                <a:solidFill>
                  <a:srgbClr val="000000"/>
                </a:solidFill>
                <a:latin typeface="Times New Roman Bold"/>
                <a:cs typeface="Times New Roman Bold"/>
              </a:rPr>
              <a:t> Corporate strategy</a:t>
            </a:r>
          </a:p>
          <a:p>
            <a:pPr>
              <a:lnSpc>
                <a:spcPts val="3680"/>
              </a:lnSpc>
            </a:pPr>
            <a:endParaRPr lang="en-CA" sz="3204">
              <a:solidFill>
                <a:srgbClr val="000000"/>
              </a:solidFill>
            </a:endParaRPr>
          </a:p>
        </p:txBody>
      </p:sp>
      <p:sp>
        <p:nvSpPr>
          <p:cNvPr id="9" name="TextBox 9"/>
          <p:cNvSpPr txBox="1"/>
          <p:nvPr/>
        </p:nvSpPr>
        <p:spPr>
          <a:xfrm>
            <a:off x="774700" y="4368800"/>
            <a:ext cx="8369300" cy="1409700"/>
          </a:xfrm>
          <a:prstGeom prst="rect">
            <a:avLst/>
          </a:prstGeom>
          <a:noFill/>
        </p:spPr>
        <p:txBody>
          <a:bodyPr vert="horz" wrap="none" lIns="0" tIns="0" rIns="0" bIns="0" rtlCol="0">
            <a:spAutoFit/>
          </a:bodyPr>
          <a:lstStyle/>
          <a:p>
            <a:pPr>
              <a:lnSpc>
                <a:spcPts val="3350"/>
              </a:lnSpc>
            </a:pPr>
            <a:r>
              <a:rPr lang="en-CA" sz="2795" smtClean="0">
                <a:solidFill>
                  <a:srgbClr val="000000"/>
                </a:solidFill>
                <a:latin typeface="Times New Roman"/>
                <a:cs typeface="Times New Roman"/>
              </a:rPr>
              <a:t>- Decisions about the types of businesses to operate in,</a:t>
            </a:r>
            <a:r>
              <a:rPr lang="en-CA" sz="2795" smtClean="0">
                <a:solidFill>
                  <a:srgbClr val="000000"/>
                </a:solidFill>
                <a:latin typeface="Times New Roman"/>
              </a:rPr>
              <a:t/>
            </a:r>
            <a:br>
              <a:rPr lang="en-CA" sz="2795" smtClean="0">
                <a:solidFill>
                  <a:srgbClr val="000000"/>
                </a:solidFill>
                <a:latin typeface="Times New Roman"/>
              </a:rPr>
            </a:br>
            <a:r>
              <a:rPr lang="en-CA" sz="2795" smtClean="0">
                <a:solidFill>
                  <a:srgbClr val="000000"/>
                </a:solidFill>
                <a:latin typeface="Times New Roman"/>
                <a:cs typeface="Times New Roman"/>
              </a:rPr>
              <a:t>which businesses to acquire and divest, and how best</a:t>
            </a:r>
            <a:r>
              <a:rPr lang="en-CA" sz="2795" smtClean="0">
                <a:solidFill>
                  <a:srgbClr val="000000"/>
                </a:solidFill>
                <a:latin typeface="Times New Roman"/>
              </a:rPr>
              <a:t/>
            </a:r>
            <a:br>
              <a:rPr lang="en-CA" sz="2795" smtClean="0">
                <a:solidFill>
                  <a:srgbClr val="000000"/>
                </a:solidFill>
                <a:latin typeface="Times New Roman"/>
              </a:rPr>
            </a:br>
            <a:r>
              <a:rPr lang="en-CA" sz="2795" smtClean="0">
                <a:solidFill>
                  <a:srgbClr val="000000"/>
                </a:solidFill>
                <a:latin typeface="Times New Roman"/>
                <a:cs typeface="Times New Roman"/>
              </a:rPr>
              <a:t>to structure and finance the organisation</a:t>
            </a:r>
          </a:p>
          <a:p>
            <a:pPr>
              <a:lnSpc>
                <a:spcPts val="3350"/>
              </a:lnSpc>
            </a:pPr>
            <a:endParaRPr lang="en-CA" sz="2795">
              <a:solidFill>
                <a:srgbClr val="00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p:cNvPicPr>
          <p:nvPr/>
        </p:nvPicPr>
        <p:blipFill>
          <a:blip r:embed="rId2" cstate="print"/>
          <a:stretch>
            <a:fillRect/>
          </a:stretch>
        </p:blipFill>
        <p:spPr>
          <a:xfrm>
            <a:off x="0" y="0"/>
            <a:ext cx="9144000" cy="6845300"/>
          </a:xfrm>
          <a:prstGeom prst="rect">
            <a:avLst/>
          </a:prstGeom>
        </p:spPr>
      </p:pic>
      <p:sp>
        <p:nvSpPr>
          <p:cNvPr id="3" name="TextBox 2"/>
          <p:cNvSpPr txBox="1"/>
          <p:nvPr/>
        </p:nvSpPr>
        <p:spPr>
          <a:xfrm>
            <a:off x="546100" y="939800"/>
            <a:ext cx="8597900" cy="1270000"/>
          </a:xfrm>
          <a:prstGeom prst="rect">
            <a:avLst/>
          </a:prstGeom>
          <a:noFill/>
        </p:spPr>
        <p:txBody>
          <a:bodyPr vert="horz" wrap="none" lIns="0" tIns="0" rIns="0" bIns="0" rtlCol="0">
            <a:spAutoFit/>
          </a:bodyPr>
          <a:lstStyle/>
          <a:p>
            <a:pPr>
              <a:lnSpc>
                <a:spcPts val="4300"/>
              </a:lnSpc>
            </a:pPr>
            <a:r>
              <a:rPr lang="en-CA" sz="3600" smtClean="0">
                <a:solidFill>
                  <a:srgbClr val="000000"/>
                </a:solidFill>
                <a:latin typeface="Times New Roman"/>
                <a:cs typeface="Times New Roman"/>
              </a:rPr>
              <a:t>If DSI confines itself footwear business,</a:t>
            </a:r>
            <a:r>
              <a:rPr lang="en-CA" sz="3600" smtClean="0">
                <a:solidFill>
                  <a:srgbClr val="000000"/>
                </a:solidFill>
                <a:latin typeface="Times New Roman"/>
              </a:rPr>
              <a:t/>
            </a:r>
            <a:br>
              <a:rPr lang="en-CA" sz="3600" smtClean="0">
                <a:solidFill>
                  <a:srgbClr val="000000"/>
                </a:solidFill>
                <a:latin typeface="Times New Roman"/>
              </a:rPr>
            </a:br>
            <a:r>
              <a:rPr lang="en-CA" sz="3600" smtClean="0">
                <a:solidFill>
                  <a:srgbClr val="000000"/>
                </a:solidFill>
                <a:latin typeface="Times New Roman"/>
                <a:cs typeface="Times New Roman"/>
              </a:rPr>
              <a:t>can they offer tyres , tubes, schoolbags?</a:t>
            </a:r>
          </a:p>
          <a:p>
            <a:pPr>
              <a:lnSpc>
                <a:spcPts val="4300"/>
              </a:lnSpc>
            </a:pPr>
            <a:endParaRPr lang="en-CA" sz="3600">
              <a:solidFill>
                <a:srgbClr val="00000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514</TotalTime>
  <Words>967</Words>
  <Application>Microsoft Office PowerPoint</Application>
  <PresentationFormat>On-screen Show (4:3)</PresentationFormat>
  <Paragraphs>237</Paragraphs>
  <Slides>29</Slides>
  <Notes>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8" baseType="lpstr">
      <vt:lpstr>Arial</vt:lpstr>
      <vt:lpstr>Calibri</vt:lpstr>
      <vt:lpstr>Times New Roman</vt:lpstr>
      <vt:lpstr>Times New Roman Bold</vt:lpstr>
      <vt:lpstr>Times New Roman Bold Italic</vt:lpstr>
      <vt:lpstr>Times New Roman Italic</vt:lpstr>
      <vt:lpstr>Wingdings</vt:lpstr>
      <vt:lpstr>Office Theme</vt:lpstr>
      <vt:lpstr>ClipArt</vt:lpstr>
      <vt:lpstr>PowerPoint Presentation</vt:lpstr>
      <vt:lpstr>Tasks Involved in Strategic Management &amp; MCS</vt:lpstr>
      <vt:lpstr>PowerPoint Presentation</vt:lpstr>
      <vt:lpstr>PowerPoint Presentation</vt:lpstr>
      <vt:lpstr>Developing a Mission &amp; Objectives</vt:lpstr>
      <vt:lpstr>PowerPoint Presentation</vt:lpstr>
      <vt:lpstr>PowerPoint Presentation</vt:lpstr>
      <vt:lpstr>PowerPoint Presentation</vt:lpstr>
      <vt:lpstr>PowerPoint Presentation</vt:lpstr>
      <vt:lpstr>PowerPoint Presentation</vt:lpstr>
      <vt:lpstr>Levels of Strategy</vt:lpstr>
      <vt:lpstr>Corporate Level Strategy</vt:lpstr>
      <vt:lpstr>Corporate-Level Strategies</vt:lpstr>
      <vt:lpstr>The BCG “Portfolio” Matrix</vt:lpstr>
      <vt:lpstr>Portfolio decision </vt:lpstr>
      <vt:lpstr>Business Level Strategy</vt:lpstr>
      <vt:lpstr>Functional / Operational Level Strategy</vt:lpstr>
      <vt:lpstr>A Simple Organization Chart (Single Product Business)</vt:lpstr>
      <vt:lpstr>A Simple Organization Chart (Dominant or Related Product Business)</vt:lpstr>
      <vt:lpstr>An example of an Unrelated Product Business (Note:  By itself, an SBU can be considered a related product business)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Investintech.com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A2E_Engine</dc:creator>
  <cp:lastModifiedBy>priyanka</cp:lastModifiedBy>
  <cp:revision>32</cp:revision>
  <dcterms:created xsi:type="dcterms:W3CDTF">2016-09-30T22:50:12Z</dcterms:created>
  <dcterms:modified xsi:type="dcterms:W3CDTF">2016-10-18T09:15:05Z</dcterms:modified>
</cp:coreProperties>
</file>